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1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72" r:id="rId13"/>
    <p:sldId id="266" r:id="rId14"/>
    <p:sldId id="267" r:id="rId15"/>
    <p:sldId id="268" r:id="rId16"/>
    <p:sldId id="269" r:id="rId17"/>
    <p:sldId id="270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2" roundtripDataSignature="AMtx7mgmUAwZxNi9gqDIeO76g85pcfSF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D5AE8-C6DC-47F8-AE9B-F1D8E4D98A4F}" v="542" dt="2024-12-02T19:15:43.259"/>
    <p1510:client id="{1C7EFFBE-DC81-B22C-AA64-5728438EF4D0}" v="17" dt="2024-12-02T19:13:36.172"/>
    <p1510:client id="{5EF18138-A2CA-6D54-1D0F-E46C8D6E6D11}" v="127" dt="2024-12-02T17:38:11.502"/>
    <p1510:client id="{C3F22578-7A28-4920-91DD-6828032117A0}" v="29" dt="2024-12-01T23:10:08.864"/>
    <p1510:client id="{DEF68816-FE8E-E9E5-63FF-B79CE7518286}" v="3" dt="2024-12-01T23:06:31.229"/>
    <p1510:client id="{EB9C7047-0A93-374E-725A-8745724C31CE}" v="419" dt="2024-12-02T17:27:28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D2A48-41F6-4451-A14A-4CF15357B3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82606B-282C-4468-BFF1-EFEA78E3C591}">
      <dgm:prSet/>
      <dgm:spPr/>
      <dgm:t>
        <a:bodyPr/>
        <a:lstStyle/>
        <a:p>
          <a:r>
            <a:rPr lang="en-US">
              <a:latin typeface="Avenir Next LT Pro"/>
            </a:rPr>
            <a:t>Median Household Income vs. Yelp Rating</a:t>
          </a:r>
        </a:p>
      </dgm:t>
    </dgm:pt>
    <dgm:pt modelId="{08765AFC-7B97-47BD-BE44-662FC294A093}" type="parTrans" cxnId="{FA2A02C1-CA0D-4B29-A766-942947392542}">
      <dgm:prSet/>
      <dgm:spPr/>
      <dgm:t>
        <a:bodyPr/>
        <a:lstStyle/>
        <a:p>
          <a:endParaRPr lang="en-US"/>
        </a:p>
      </dgm:t>
    </dgm:pt>
    <dgm:pt modelId="{4221AECD-556A-4A7F-9773-443BFD2D6D42}" type="sibTrans" cxnId="{FA2A02C1-CA0D-4B29-A766-942947392542}">
      <dgm:prSet/>
      <dgm:spPr/>
      <dgm:t>
        <a:bodyPr/>
        <a:lstStyle/>
        <a:p>
          <a:endParaRPr lang="en-US"/>
        </a:p>
      </dgm:t>
    </dgm:pt>
    <dgm:pt modelId="{51A1797C-7D30-4C9A-BDF3-BD7A78238988}">
      <dgm:prSet/>
      <dgm:spPr/>
      <dgm:t>
        <a:bodyPr/>
        <a:lstStyle/>
        <a:p>
          <a:r>
            <a:rPr lang="en-US">
              <a:latin typeface="Avenir Next LT Pro"/>
            </a:rPr>
            <a:t>Positive Correlation</a:t>
          </a:r>
          <a:endParaRPr lang="en-US"/>
        </a:p>
      </dgm:t>
    </dgm:pt>
    <dgm:pt modelId="{FDC87D7A-87FA-4A3E-916F-F1DE9735EF39}" type="parTrans" cxnId="{08068989-1F2F-4E4F-B459-3465BA62B626}">
      <dgm:prSet/>
      <dgm:spPr/>
      <dgm:t>
        <a:bodyPr/>
        <a:lstStyle/>
        <a:p>
          <a:endParaRPr lang="en-US"/>
        </a:p>
      </dgm:t>
    </dgm:pt>
    <dgm:pt modelId="{638EB89F-E04F-4093-A552-39C833B8E90A}" type="sibTrans" cxnId="{08068989-1F2F-4E4F-B459-3465BA62B626}">
      <dgm:prSet/>
      <dgm:spPr/>
      <dgm:t>
        <a:bodyPr/>
        <a:lstStyle/>
        <a:p>
          <a:endParaRPr lang="en-US"/>
        </a:p>
      </dgm:t>
    </dgm:pt>
    <dgm:pt modelId="{7E972ABE-F7CD-4901-B755-BB46C76875AF}">
      <dgm:prSet/>
      <dgm:spPr/>
      <dgm:t>
        <a:bodyPr/>
        <a:lstStyle/>
        <a:p>
          <a:r>
            <a:rPr lang="en-US">
              <a:latin typeface="Avenir Next LT Pro"/>
            </a:rPr>
            <a:t>More disposable income</a:t>
          </a:r>
        </a:p>
      </dgm:t>
    </dgm:pt>
    <dgm:pt modelId="{6293FDB5-877C-4E74-BEEB-851EFC4AD287}" type="parTrans" cxnId="{504F3D63-796A-4EE7-AB5C-99EE9A39678E}">
      <dgm:prSet/>
      <dgm:spPr/>
      <dgm:t>
        <a:bodyPr/>
        <a:lstStyle/>
        <a:p>
          <a:endParaRPr lang="en-US"/>
        </a:p>
      </dgm:t>
    </dgm:pt>
    <dgm:pt modelId="{A820E969-DC01-413A-A9B2-19213F95A8A1}" type="sibTrans" cxnId="{504F3D63-796A-4EE7-AB5C-99EE9A39678E}">
      <dgm:prSet/>
      <dgm:spPr/>
      <dgm:t>
        <a:bodyPr/>
        <a:lstStyle/>
        <a:p>
          <a:endParaRPr lang="en-US"/>
        </a:p>
      </dgm:t>
    </dgm:pt>
    <dgm:pt modelId="{4A876943-28B5-46CA-8ED5-8F22E557C09B}">
      <dgm:prSet/>
      <dgm:spPr/>
      <dgm:t>
        <a:bodyPr/>
        <a:lstStyle/>
        <a:p>
          <a:r>
            <a:rPr lang="en-US">
              <a:latin typeface="Avenir Next LT Pro"/>
            </a:rPr>
            <a:t>Different economic classes will have different priorities</a:t>
          </a:r>
        </a:p>
      </dgm:t>
    </dgm:pt>
    <dgm:pt modelId="{617E5893-550D-426B-BE8C-EB7FD19F4949}" type="parTrans" cxnId="{DED30D27-33EC-459B-877F-48776374FDD9}">
      <dgm:prSet/>
      <dgm:spPr/>
      <dgm:t>
        <a:bodyPr/>
        <a:lstStyle/>
        <a:p>
          <a:endParaRPr lang="en-US"/>
        </a:p>
      </dgm:t>
    </dgm:pt>
    <dgm:pt modelId="{49689A59-60F0-40D5-8674-C434CEB4F73C}" type="sibTrans" cxnId="{DED30D27-33EC-459B-877F-48776374FDD9}">
      <dgm:prSet/>
      <dgm:spPr/>
      <dgm:t>
        <a:bodyPr/>
        <a:lstStyle/>
        <a:p>
          <a:endParaRPr lang="en-US"/>
        </a:p>
      </dgm:t>
    </dgm:pt>
    <dgm:pt modelId="{13A0A28E-4E3E-4AD5-BC93-933FA3713A9D}">
      <dgm:prSet phldr="0"/>
      <dgm:spPr/>
      <dgm:t>
        <a:bodyPr/>
        <a:lstStyle/>
        <a:p>
          <a:pPr rtl="0"/>
          <a:endParaRPr lang="en-US">
            <a:latin typeface="Avenir Next LT Pro"/>
          </a:endParaRPr>
        </a:p>
      </dgm:t>
    </dgm:pt>
    <dgm:pt modelId="{951B56AF-FE8D-4A18-9188-432CD6559E1E}" type="parTrans" cxnId="{42A7B1F9-18BC-4C1A-9741-DE1C6D449944}">
      <dgm:prSet/>
      <dgm:spPr/>
    </dgm:pt>
    <dgm:pt modelId="{E37BEBDC-FAC7-497B-B6EA-20B9086CBBB9}" type="sibTrans" cxnId="{42A7B1F9-18BC-4C1A-9741-DE1C6D449944}">
      <dgm:prSet/>
      <dgm:spPr/>
    </dgm:pt>
    <dgm:pt modelId="{56F46126-9D9C-4081-87A2-889BD5FAB411}" type="pres">
      <dgm:prSet presAssocID="{E19D2A48-41F6-4451-A14A-4CF15357B387}" presName="linear" presStyleCnt="0">
        <dgm:presLayoutVars>
          <dgm:animLvl val="lvl"/>
          <dgm:resizeHandles val="exact"/>
        </dgm:presLayoutVars>
      </dgm:prSet>
      <dgm:spPr/>
    </dgm:pt>
    <dgm:pt modelId="{7A88484F-45B2-4702-8B21-44E4BC0A51BF}" type="pres">
      <dgm:prSet presAssocID="{5582606B-282C-4468-BFF1-EFEA78E3C5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D3AE08E-4B87-4601-BF6F-51D1737F5969}" type="pres">
      <dgm:prSet presAssocID="{5582606B-282C-4468-BFF1-EFEA78E3C59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6A5510-58DB-4ABE-8D2B-5DDC5DD1A345}" type="presOf" srcId="{13A0A28E-4E3E-4AD5-BC93-933FA3713A9D}" destId="{DD3AE08E-4B87-4601-BF6F-51D1737F5969}" srcOrd="0" destOrd="0" presId="urn:microsoft.com/office/officeart/2005/8/layout/vList2"/>
    <dgm:cxn modelId="{DED30D27-33EC-459B-877F-48776374FDD9}" srcId="{5582606B-282C-4468-BFF1-EFEA78E3C591}" destId="{4A876943-28B5-46CA-8ED5-8F22E557C09B}" srcOrd="3" destOrd="0" parTransId="{617E5893-550D-426B-BE8C-EB7FD19F4949}" sibTransId="{49689A59-60F0-40D5-8674-C434CEB4F73C}"/>
    <dgm:cxn modelId="{EEB2582B-1C8C-4200-9902-70BE68D520FB}" type="presOf" srcId="{51A1797C-7D30-4C9A-BDF3-BD7A78238988}" destId="{DD3AE08E-4B87-4601-BF6F-51D1737F5969}" srcOrd="0" destOrd="1" presId="urn:microsoft.com/office/officeart/2005/8/layout/vList2"/>
    <dgm:cxn modelId="{504F3D63-796A-4EE7-AB5C-99EE9A39678E}" srcId="{5582606B-282C-4468-BFF1-EFEA78E3C591}" destId="{7E972ABE-F7CD-4901-B755-BB46C76875AF}" srcOrd="2" destOrd="0" parTransId="{6293FDB5-877C-4E74-BEEB-851EFC4AD287}" sibTransId="{A820E969-DC01-413A-A9B2-19213F95A8A1}"/>
    <dgm:cxn modelId="{574B1455-69B6-422A-8027-2D3F4E371F9E}" type="presOf" srcId="{E19D2A48-41F6-4451-A14A-4CF15357B387}" destId="{56F46126-9D9C-4081-87A2-889BD5FAB411}" srcOrd="0" destOrd="0" presId="urn:microsoft.com/office/officeart/2005/8/layout/vList2"/>
    <dgm:cxn modelId="{08068989-1F2F-4E4F-B459-3465BA62B626}" srcId="{5582606B-282C-4468-BFF1-EFEA78E3C591}" destId="{51A1797C-7D30-4C9A-BDF3-BD7A78238988}" srcOrd="1" destOrd="0" parTransId="{FDC87D7A-87FA-4A3E-916F-F1DE9735EF39}" sibTransId="{638EB89F-E04F-4093-A552-39C833B8E90A}"/>
    <dgm:cxn modelId="{FA2A02C1-CA0D-4B29-A766-942947392542}" srcId="{E19D2A48-41F6-4451-A14A-4CF15357B387}" destId="{5582606B-282C-4468-BFF1-EFEA78E3C591}" srcOrd="0" destOrd="0" parTransId="{08765AFC-7B97-47BD-BE44-662FC294A093}" sibTransId="{4221AECD-556A-4A7F-9773-443BFD2D6D42}"/>
    <dgm:cxn modelId="{9CF80CC7-DF34-45FF-A2B6-647D56D91F3D}" type="presOf" srcId="{7E972ABE-F7CD-4901-B755-BB46C76875AF}" destId="{DD3AE08E-4B87-4601-BF6F-51D1737F5969}" srcOrd="0" destOrd="2" presId="urn:microsoft.com/office/officeart/2005/8/layout/vList2"/>
    <dgm:cxn modelId="{D8FEF7D9-A758-41D9-A51B-F9145A98495F}" type="presOf" srcId="{5582606B-282C-4468-BFF1-EFEA78E3C591}" destId="{7A88484F-45B2-4702-8B21-44E4BC0A51BF}" srcOrd="0" destOrd="0" presId="urn:microsoft.com/office/officeart/2005/8/layout/vList2"/>
    <dgm:cxn modelId="{F355FFEC-B385-4F07-963B-E1B45077E101}" type="presOf" srcId="{4A876943-28B5-46CA-8ED5-8F22E557C09B}" destId="{DD3AE08E-4B87-4601-BF6F-51D1737F5969}" srcOrd="0" destOrd="3" presId="urn:microsoft.com/office/officeart/2005/8/layout/vList2"/>
    <dgm:cxn modelId="{42A7B1F9-18BC-4C1A-9741-DE1C6D449944}" srcId="{5582606B-282C-4468-BFF1-EFEA78E3C591}" destId="{13A0A28E-4E3E-4AD5-BC93-933FA3713A9D}" srcOrd="0" destOrd="0" parTransId="{951B56AF-FE8D-4A18-9188-432CD6559E1E}" sibTransId="{E37BEBDC-FAC7-497B-B6EA-20B9086CBBB9}"/>
    <dgm:cxn modelId="{16EE626F-55AA-4B2F-981F-E4A9EFB656E8}" type="presParOf" srcId="{56F46126-9D9C-4081-87A2-889BD5FAB411}" destId="{7A88484F-45B2-4702-8B21-44E4BC0A51BF}" srcOrd="0" destOrd="0" presId="urn:microsoft.com/office/officeart/2005/8/layout/vList2"/>
    <dgm:cxn modelId="{776C5361-B55A-41DC-9947-514797F1C44E}" type="presParOf" srcId="{56F46126-9D9C-4081-87A2-889BD5FAB411}" destId="{DD3AE08E-4B87-4601-BF6F-51D1737F596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7B39AD-150E-44B5-B3C9-23EF4BD68380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F10ED3E-294F-47B3-892B-A3614BB08D0F}">
      <dgm:prSet/>
      <dgm:spPr/>
      <dgm:t>
        <a:bodyPr/>
        <a:lstStyle/>
        <a:p>
          <a:r>
            <a:rPr lang="en-US">
              <a:latin typeface="Avenir Next LT Pro"/>
            </a:rPr>
            <a:t>Finding</a:t>
          </a:r>
        </a:p>
      </dgm:t>
    </dgm:pt>
    <dgm:pt modelId="{08C661B9-40EC-4305-838C-E17751E46272}" type="parTrans" cxnId="{39B13CFE-34A1-46A0-B360-64D4CA44ADD9}">
      <dgm:prSet/>
      <dgm:spPr/>
      <dgm:t>
        <a:bodyPr/>
        <a:lstStyle/>
        <a:p>
          <a:endParaRPr lang="en-US"/>
        </a:p>
      </dgm:t>
    </dgm:pt>
    <dgm:pt modelId="{4938710A-01FA-4545-8201-2B8754FCBC57}" type="sibTrans" cxnId="{39B13CFE-34A1-46A0-B360-64D4CA44ADD9}">
      <dgm:prSet/>
      <dgm:spPr/>
      <dgm:t>
        <a:bodyPr/>
        <a:lstStyle/>
        <a:p>
          <a:endParaRPr lang="en-US"/>
        </a:p>
      </dgm:t>
    </dgm:pt>
    <dgm:pt modelId="{C8E1CE20-7613-4304-8C3C-4A22D7C27E6A}">
      <dgm:prSet/>
      <dgm:spPr/>
      <dgm:t>
        <a:bodyPr/>
        <a:lstStyle/>
        <a:p>
          <a:r>
            <a:rPr lang="en-US">
              <a:latin typeface="Avenir Next LT Pro"/>
            </a:rPr>
            <a:t>Finding a reliable data set for median household income on a city-to-city basis in Pennsylvania.</a:t>
          </a:r>
        </a:p>
      </dgm:t>
    </dgm:pt>
    <dgm:pt modelId="{3A22E517-AB5D-4811-9BA0-2EBA52297A94}" type="parTrans" cxnId="{F7B320CF-0E43-4CDA-884F-6E588EDE5ABE}">
      <dgm:prSet/>
      <dgm:spPr/>
      <dgm:t>
        <a:bodyPr/>
        <a:lstStyle/>
        <a:p>
          <a:endParaRPr lang="en-US"/>
        </a:p>
      </dgm:t>
    </dgm:pt>
    <dgm:pt modelId="{98869063-22A2-41B9-A3E7-FF59C0FDADDB}" type="sibTrans" cxnId="{F7B320CF-0E43-4CDA-884F-6E588EDE5ABE}">
      <dgm:prSet/>
      <dgm:spPr/>
      <dgm:t>
        <a:bodyPr/>
        <a:lstStyle/>
        <a:p>
          <a:endParaRPr lang="en-US"/>
        </a:p>
      </dgm:t>
    </dgm:pt>
    <dgm:pt modelId="{7D620015-271B-4053-AA11-28F825A05067}">
      <dgm:prSet/>
      <dgm:spPr/>
      <dgm:t>
        <a:bodyPr/>
        <a:lstStyle/>
        <a:p>
          <a:r>
            <a:rPr lang="en-US">
              <a:latin typeface="Avenir Next LT Pro"/>
            </a:rPr>
            <a:t>Transforming</a:t>
          </a:r>
        </a:p>
      </dgm:t>
    </dgm:pt>
    <dgm:pt modelId="{122050A4-EE38-4604-BE13-BA3B82657A6C}" type="parTrans" cxnId="{BC3DBB1D-078C-4B3E-BE3E-39CF99E14D2A}">
      <dgm:prSet/>
      <dgm:spPr/>
      <dgm:t>
        <a:bodyPr/>
        <a:lstStyle/>
        <a:p>
          <a:endParaRPr lang="en-US"/>
        </a:p>
      </dgm:t>
    </dgm:pt>
    <dgm:pt modelId="{163B3CA7-EF0F-43D0-8C16-A6B19193BCD8}" type="sibTrans" cxnId="{BC3DBB1D-078C-4B3E-BE3E-39CF99E14D2A}">
      <dgm:prSet/>
      <dgm:spPr/>
      <dgm:t>
        <a:bodyPr/>
        <a:lstStyle/>
        <a:p>
          <a:endParaRPr lang="en-US"/>
        </a:p>
      </dgm:t>
    </dgm:pt>
    <dgm:pt modelId="{FE0E2BC6-1EE3-4904-A4BB-41B8EFEA1163}">
      <dgm:prSet/>
      <dgm:spPr/>
      <dgm:t>
        <a:bodyPr/>
        <a:lstStyle/>
        <a:p>
          <a:r>
            <a:rPr lang="en-US">
              <a:latin typeface="Avenir Next LT Pro"/>
            </a:rPr>
            <a:t>Transforming the data we found into useable information</a:t>
          </a:r>
        </a:p>
      </dgm:t>
    </dgm:pt>
    <dgm:pt modelId="{9BA00964-A2C3-4F18-AC93-54A37F643CD8}" type="parTrans" cxnId="{651D9A87-131A-4A17-B430-15C3D998EFC8}">
      <dgm:prSet/>
      <dgm:spPr/>
      <dgm:t>
        <a:bodyPr/>
        <a:lstStyle/>
        <a:p>
          <a:endParaRPr lang="en-US"/>
        </a:p>
      </dgm:t>
    </dgm:pt>
    <dgm:pt modelId="{52367BB1-10AC-44E0-A6F7-9336A5EAABB5}" type="sibTrans" cxnId="{651D9A87-131A-4A17-B430-15C3D998EFC8}">
      <dgm:prSet/>
      <dgm:spPr/>
      <dgm:t>
        <a:bodyPr/>
        <a:lstStyle/>
        <a:p>
          <a:endParaRPr lang="en-US"/>
        </a:p>
      </dgm:t>
    </dgm:pt>
    <dgm:pt modelId="{4201C8D2-FBB9-4876-953B-AFAE6B0B68E6}" type="pres">
      <dgm:prSet presAssocID="{0F7B39AD-150E-44B5-B3C9-23EF4BD68380}" presName="Name0" presStyleCnt="0">
        <dgm:presLayoutVars>
          <dgm:dir/>
          <dgm:animLvl val="lvl"/>
          <dgm:resizeHandles val="exact"/>
        </dgm:presLayoutVars>
      </dgm:prSet>
      <dgm:spPr/>
    </dgm:pt>
    <dgm:pt modelId="{BE23F8B9-4263-4A3A-A256-A52D92D27081}" type="pres">
      <dgm:prSet presAssocID="{1F10ED3E-294F-47B3-892B-A3614BB08D0F}" presName="linNode" presStyleCnt="0"/>
      <dgm:spPr/>
    </dgm:pt>
    <dgm:pt modelId="{F40E43E8-B4A5-49A0-88AA-219BC0BF3E0F}" type="pres">
      <dgm:prSet presAssocID="{1F10ED3E-294F-47B3-892B-A3614BB08D0F}" presName="parentText" presStyleLbl="solidFgAcc1" presStyleIdx="0" presStyleCnt="2">
        <dgm:presLayoutVars>
          <dgm:chMax val="1"/>
          <dgm:bulletEnabled/>
        </dgm:presLayoutVars>
      </dgm:prSet>
      <dgm:spPr/>
    </dgm:pt>
    <dgm:pt modelId="{A7466F1F-AB06-4DB0-9D85-457F4BF3A338}" type="pres">
      <dgm:prSet presAssocID="{1F10ED3E-294F-47B3-892B-A3614BB08D0F}" presName="descendantText" presStyleLbl="alignNode1" presStyleIdx="0" presStyleCnt="2">
        <dgm:presLayoutVars>
          <dgm:bulletEnabled/>
        </dgm:presLayoutVars>
      </dgm:prSet>
      <dgm:spPr/>
    </dgm:pt>
    <dgm:pt modelId="{B891418A-D652-4EA4-822D-5C39636A549B}" type="pres">
      <dgm:prSet presAssocID="{4938710A-01FA-4545-8201-2B8754FCBC57}" presName="sp" presStyleCnt="0"/>
      <dgm:spPr/>
    </dgm:pt>
    <dgm:pt modelId="{21E4734D-6050-460C-9044-9B7C11D658E9}" type="pres">
      <dgm:prSet presAssocID="{7D620015-271B-4053-AA11-28F825A05067}" presName="linNode" presStyleCnt="0"/>
      <dgm:spPr/>
    </dgm:pt>
    <dgm:pt modelId="{00F023E4-DF05-4671-8832-FCCFA70D1CB2}" type="pres">
      <dgm:prSet presAssocID="{7D620015-271B-4053-AA11-28F825A05067}" presName="parentText" presStyleLbl="solidFgAcc1" presStyleIdx="1" presStyleCnt="2">
        <dgm:presLayoutVars>
          <dgm:chMax val="1"/>
          <dgm:bulletEnabled/>
        </dgm:presLayoutVars>
      </dgm:prSet>
      <dgm:spPr/>
    </dgm:pt>
    <dgm:pt modelId="{6EF47EB3-A367-46F2-ABA9-7B5523E0A6FD}" type="pres">
      <dgm:prSet presAssocID="{7D620015-271B-4053-AA11-28F825A05067}" presName="descendantText" presStyleLbl="alignNode1" presStyleIdx="1" presStyleCnt="2">
        <dgm:presLayoutVars>
          <dgm:bulletEnabled/>
        </dgm:presLayoutVars>
      </dgm:prSet>
      <dgm:spPr/>
    </dgm:pt>
  </dgm:ptLst>
  <dgm:cxnLst>
    <dgm:cxn modelId="{316FC911-D439-4BA3-B277-033573648015}" type="presOf" srcId="{C8E1CE20-7613-4304-8C3C-4A22D7C27E6A}" destId="{A7466F1F-AB06-4DB0-9D85-457F4BF3A338}" srcOrd="0" destOrd="0" presId="urn:microsoft.com/office/officeart/2016/7/layout/VerticalHollowActionList"/>
    <dgm:cxn modelId="{BC3DBB1D-078C-4B3E-BE3E-39CF99E14D2A}" srcId="{0F7B39AD-150E-44B5-B3C9-23EF4BD68380}" destId="{7D620015-271B-4053-AA11-28F825A05067}" srcOrd="1" destOrd="0" parTransId="{122050A4-EE38-4604-BE13-BA3B82657A6C}" sibTransId="{163B3CA7-EF0F-43D0-8C16-A6B19193BCD8}"/>
    <dgm:cxn modelId="{400C236F-AD4C-43B9-ABF5-006D74C8C691}" type="presOf" srcId="{1F10ED3E-294F-47B3-892B-A3614BB08D0F}" destId="{F40E43E8-B4A5-49A0-88AA-219BC0BF3E0F}" srcOrd="0" destOrd="0" presId="urn:microsoft.com/office/officeart/2016/7/layout/VerticalHollowActionList"/>
    <dgm:cxn modelId="{651D9A87-131A-4A17-B430-15C3D998EFC8}" srcId="{7D620015-271B-4053-AA11-28F825A05067}" destId="{FE0E2BC6-1EE3-4904-A4BB-41B8EFEA1163}" srcOrd="0" destOrd="0" parTransId="{9BA00964-A2C3-4F18-AC93-54A37F643CD8}" sibTransId="{52367BB1-10AC-44E0-A6F7-9336A5EAABB5}"/>
    <dgm:cxn modelId="{819F5798-F93E-46AD-9D59-1B15C8B09C22}" type="presOf" srcId="{FE0E2BC6-1EE3-4904-A4BB-41B8EFEA1163}" destId="{6EF47EB3-A367-46F2-ABA9-7B5523E0A6FD}" srcOrd="0" destOrd="0" presId="urn:microsoft.com/office/officeart/2016/7/layout/VerticalHollowActionList"/>
    <dgm:cxn modelId="{DEBEC4AB-2085-4FC2-892B-E6B2E6E2ECDE}" type="presOf" srcId="{7D620015-271B-4053-AA11-28F825A05067}" destId="{00F023E4-DF05-4671-8832-FCCFA70D1CB2}" srcOrd="0" destOrd="0" presId="urn:microsoft.com/office/officeart/2016/7/layout/VerticalHollowActionList"/>
    <dgm:cxn modelId="{F7B320CF-0E43-4CDA-884F-6E588EDE5ABE}" srcId="{1F10ED3E-294F-47B3-892B-A3614BB08D0F}" destId="{C8E1CE20-7613-4304-8C3C-4A22D7C27E6A}" srcOrd="0" destOrd="0" parTransId="{3A22E517-AB5D-4811-9BA0-2EBA52297A94}" sibTransId="{98869063-22A2-41B9-A3E7-FF59C0FDADDB}"/>
    <dgm:cxn modelId="{4618D1E0-CB19-43CD-B1EF-B5B3F1F91F52}" type="presOf" srcId="{0F7B39AD-150E-44B5-B3C9-23EF4BD68380}" destId="{4201C8D2-FBB9-4876-953B-AFAE6B0B68E6}" srcOrd="0" destOrd="0" presId="urn:microsoft.com/office/officeart/2016/7/layout/VerticalHollowActionList"/>
    <dgm:cxn modelId="{39B13CFE-34A1-46A0-B360-64D4CA44ADD9}" srcId="{0F7B39AD-150E-44B5-B3C9-23EF4BD68380}" destId="{1F10ED3E-294F-47B3-892B-A3614BB08D0F}" srcOrd="0" destOrd="0" parTransId="{08C661B9-40EC-4305-838C-E17751E46272}" sibTransId="{4938710A-01FA-4545-8201-2B8754FCBC57}"/>
    <dgm:cxn modelId="{F6A8122D-B23A-4F09-B4E8-A6E6E60F19C4}" type="presParOf" srcId="{4201C8D2-FBB9-4876-953B-AFAE6B0B68E6}" destId="{BE23F8B9-4263-4A3A-A256-A52D92D27081}" srcOrd="0" destOrd="0" presId="urn:microsoft.com/office/officeart/2016/7/layout/VerticalHollowActionList"/>
    <dgm:cxn modelId="{16854760-D593-4EC7-8F7D-ED93D3FF0655}" type="presParOf" srcId="{BE23F8B9-4263-4A3A-A256-A52D92D27081}" destId="{F40E43E8-B4A5-49A0-88AA-219BC0BF3E0F}" srcOrd="0" destOrd="0" presId="urn:microsoft.com/office/officeart/2016/7/layout/VerticalHollowActionList"/>
    <dgm:cxn modelId="{0D258960-0A24-4E76-A658-CED7CF9D5FED}" type="presParOf" srcId="{BE23F8B9-4263-4A3A-A256-A52D92D27081}" destId="{A7466F1F-AB06-4DB0-9D85-457F4BF3A338}" srcOrd="1" destOrd="0" presId="urn:microsoft.com/office/officeart/2016/7/layout/VerticalHollowActionList"/>
    <dgm:cxn modelId="{23703A84-97B5-4FFD-95C7-7ABB77920DBF}" type="presParOf" srcId="{4201C8D2-FBB9-4876-953B-AFAE6B0B68E6}" destId="{B891418A-D652-4EA4-822D-5C39636A549B}" srcOrd="1" destOrd="0" presId="urn:microsoft.com/office/officeart/2016/7/layout/VerticalHollowActionList"/>
    <dgm:cxn modelId="{DEFE7DDD-D998-4503-B679-CD4A2CD2C46D}" type="presParOf" srcId="{4201C8D2-FBB9-4876-953B-AFAE6B0B68E6}" destId="{21E4734D-6050-460C-9044-9B7C11D658E9}" srcOrd="2" destOrd="0" presId="urn:microsoft.com/office/officeart/2016/7/layout/VerticalHollowActionList"/>
    <dgm:cxn modelId="{E6AB354E-5939-4B56-9D63-717A0804BBD7}" type="presParOf" srcId="{21E4734D-6050-460C-9044-9B7C11D658E9}" destId="{00F023E4-DF05-4671-8832-FCCFA70D1CB2}" srcOrd="0" destOrd="0" presId="urn:microsoft.com/office/officeart/2016/7/layout/VerticalHollowActionList"/>
    <dgm:cxn modelId="{F4888B74-EE11-4757-B6A8-4AD8C8BAE7E2}" type="presParOf" srcId="{21E4734D-6050-460C-9044-9B7C11D658E9}" destId="{6EF47EB3-A367-46F2-ABA9-7B5523E0A6FD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865DFE-7E52-485B-9600-12759FC57E3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5C06A7-2BCF-4970-8170-AF976524B171}">
      <dgm:prSet/>
      <dgm:spPr/>
      <dgm:t>
        <a:bodyPr/>
        <a:lstStyle/>
        <a:p>
          <a:r>
            <a:rPr lang="en-US">
              <a:latin typeface="Avenir Next LT Pro"/>
            </a:rPr>
            <a:t>P-value: 0.459371</a:t>
          </a:r>
        </a:p>
      </dgm:t>
    </dgm:pt>
    <dgm:pt modelId="{80BD5D72-A247-4756-AAFF-8BE60453CB76}" type="parTrans" cxnId="{926086F7-99A1-4209-8A0E-D89D8B1C4349}">
      <dgm:prSet/>
      <dgm:spPr/>
      <dgm:t>
        <a:bodyPr/>
        <a:lstStyle/>
        <a:p>
          <a:endParaRPr lang="en-US"/>
        </a:p>
      </dgm:t>
    </dgm:pt>
    <dgm:pt modelId="{745AB72E-BF71-4165-8440-B31858E55D03}" type="sibTrans" cxnId="{926086F7-99A1-4209-8A0E-D89D8B1C4349}">
      <dgm:prSet/>
      <dgm:spPr/>
      <dgm:t>
        <a:bodyPr/>
        <a:lstStyle/>
        <a:p>
          <a:endParaRPr lang="en-US"/>
        </a:p>
      </dgm:t>
    </dgm:pt>
    <dgm:pt modelId="{6044366A-156C-49EB-B758-87D825C03B1E}">
      <dgm:prSet/>
      <dgm:spPr/>
      <dgm:t>
        <a:bodyPr/>
        <a:lstStyle/>
        <a:p>
          <a:r>
            <a:rPr lang="en-US">
              <a:latin typeface="Avenir Next LT Pro"/>
            </a:rPr>
            <a:t>R squared: 0.0077346</a:t>
          </a:r>
        </a:p>
      </dgm:t>
    </dgm:pt>
    <dgm:pt modelId="{FE8C5019-F9DB-4503-8780-5C850EE60B00}" type="parTrans" cxnId="{0F5D4567-086F-4EE8-84B2-8A66E57DC9BC}">
      <dgm:prSet/>
      <dgm:spPr/>
      <dgm:t>
        <a:bodyPr/>
        <a:lstStyle/>
        <a:p>
          <a:endParaRPr lang="en-US"/>
        </a:p>
      </dgm:t>
    </dgm:pt>
    <dgm:pt modelId="{743C2806-85D9-4429-9BFE-45FCDFD28057}" type="sibTrans" cxnId="{0F5D4567-086F-4EE8-84B2-8A66E57DC9BC}">
      <dgm:prSet/>
      <dgm:spPr/>
      <dgm:t>
        <a:bodyPr/>
        <a:lstStyle/>
        <a:p>
          <a:endParaRPr lang="en-US"/>
        </a:p>
      </dgm:t>
    </dgm:pt>
    <dgm:pt modelId="{071D75EA-FB9B-4D32-B5F7-39E5AD3AE957}">
      <dgm:prSet/>
      <dgm:spPr/>
      <dgm:t>
        <a:bodyPr/>
        <a:lstStyle/>
        <a:p>
          <a:pPr rtl="0"/>
          <a:r>
            <a:rPr lang="en-US">
              <a:latin typeface="Avenir Next LT Pro"/>
            </a:rPr>
            <a:t>Avg Stars = 1.08028e-06*Income + 3.41019</a:t>
          </a:r>
        </a:p>
      </dgm:t>
    </dgm:pt>
    <dgm:pt modelId="{0AF9E7F3-3759-428E-9BC5-28F72C3BFF07}" type="parTrans" cxnId="{FEF4DCE4-6837-4C43-919B-52DB61418CB0}">
      <dgm:prSet/>
      <dgm:spPr/>
      <dgm:t>
        <a:bodyPr/>
        <a:lstStyle/>
        <a:p>
          <a:endParaRPr lang="en-US"/>
        </a:p>
      </dgm:t>
    </dgm:pt>
    <dgm:pt modelId="{FF22F842-C3B2-43FD-869A-903A0EAE03F4}" type="sibTrans" cxnId="{FEF4DCE4-6837-4C43-919B-52DB61418CB0}">
      <dgm:prSet/>
      <dgm:spPr/>
      <dgm:t>
        <a:bodyPr/>
        <a:lstStyle/>
        <a:p>
          <a:endParaRPr lang="en-US"/>
        </a:p>
      </dgm:t>
    </dgm:pt>
    <dgm:pt modelId="{6D09CF35-4989-435B-8228-F75F1B5F0D32}" type="pres">
      <dgm:prSet presAssocID="{4A865DFE-7E52-485B-9600-12759FC57E39}" presName="vert0" presStyleCnt="0">
        <dgm:presLayoutVars>
          <dgm:dir/>
          <dgm:animOne val="branch"/>
          <dgm:animLvl val="lvl"/>
        </dgm:presLayoutVars>
      </dgm:prSet>
      <dgm:spPr/>
    </dgm:pt>
    <dgm:pt modelId="{59B9F1F5-87C6-4809-BC20-8F47A516E295}" type="pres">
      <dgm:prSet presAssocID="{715C06A7-2BCF-4970-8170-AF976524B171}" presName="thickLine" presStyleLbl="alignNode1" presStyleIdx="0" presStyleCnt="3"/>
      <dgm:spPr/>
    </dgm:pt>
    <dgm:pt modelId="{312C6AA6-90D8-489D-87A6-D86270672A08}" type="pres">
      <dgm:prSet presAssocID="{715C06A7-2BCF-4970-8170-AF976524B171}" presName="horz1" presStyleCnt="0"/>
      <dgm:spPr/>
    </dgm:pt>
    <dgm:pt modelId="{0C97C88E-B0DA-48C2-ACD9-1F6736C179B3}" type="pres">
      <dgm:prSet presAssocID="{715C06A7-2BCF-4970-8170-AF976524B171}" presName="tx1" presStyleLbl="revTx" presStyleIdx="0" presStyleCnt="3"/>
      <dgm:spPr/>
    </dgm:pt>
    <dgm:pt modelId="{9C1189C4-256F-4CF5-813C-1A073B66401D}" type="pres">
      <dgm:prSet presAssocID="{715C06A7-2BCF-4970-8170-AF976524B171}" presName="vert1" presStyleCnt="0"/>
      <dgm:spPr/>
    </dgm:pt>
    <dgm:pt modelId="{17F6CEBA-AD46-47CD-963A-D09CAB2496C3}" type="pres">
      <dgm:prSet presAssocID="{6044366A-156C-49EB-B758-87D825C03B1E}" presName="thickLine" presStyleLbl="alignNode1" presStyleIdx="1" presStyleCnt="3"/>
      <dgm:spPr/>
    </dgm:pt>
    <dgm:pt modelId="{B235D913-7B1F-4087-A5D3-FBA0B4926CAA}" type="pres">
      <dgm:prSet presAssocID="{6044366A-156C-49EB-B758-87D825C03B1E}" presName="horz1" presStyleCnt="0"/>
      <dgm:spPr/>
    </dgm:pt>
    <dgm:pt modelId="{F38BACB0-B2C0-4BF6-98CC-7276DD3E80F6}" type="pres">
      <dgm:prSet presAssocID="{6044366A-156C-49EB-B758-87D825C03B1E}" presName="tx1" presStyleLbl="revTx" presStyleIdx="1" presStyleCnt="3"/>
      <dgm:spPr/>
    </dgm:pt>
    <dgm:pt modelId="{5DB6296C-EA2C-4D18-A45F-065347EB022D}" type="pres">
      <dgm:prSet presAssocID="{6044366A-156C-49EB-B758-87D825C03B1E}" presName="vert1" presStyleCnt="0"/>
      <dgm:spPr/>
    </dgm:pt>
    <dgm:pt modelId="{68B367DA-429D-493E-BE4F-504376CDDF18}" type="pres">
      <dgm:prSet presAssocID="{071D75EA-FB9B-4D32-B5F7-39E5AD3AE957}" presName="thickLine" presStyleLbl="alignNode1" presStyleIdx="2" presStyleCnt="3"/>
      <dgm:spPr/>
    </dgm:pt>
    <dgm:pt modelId="{C1AFB9AA-DFAD-436A-BCC6-9BCE6B1A8291}" type="pres">
      <dgm:prSet presAssocID="{071D75EA-FB9B-4D32-B5F7-39E5AD3AE957}" presName="horz1" presStyleCnt="0"/>
      <dgm:spPr/>
    </dgm:pt>
    <dgm:pt modelId="{AEA3BC20-9459-48D4-9997-4EFD70ACD47C}" type="pres">
      <dgm:prSet presAssocID="{071D75EA-FB9B-4D32-B5F7-39E5AD3AE957}" presName="tx1" presStyleLbl="revTx" presStyleIdx="2" presStyleCnt="3"/>
      <dgm:spPr/>
    </dgm:pt>
    <dgm:pt modelId="{85EDB81C-40E0-4E1F-AD84-7986C368F9EB}" type="pres">
      <dgm:prSet presAssocID="{071D75EA-FB9B-4D32-B5F7-39E5AD3AE957}" presName="vert1" presStyleCnt="0"/>
      <dgm:spPr/>
    </dgm:pt>
  </dgm:ptLst>
  <dgm:cxnLst>
    <dgm:cxn modelId="{0F5D4567-086F-4EE8-84B2-8A66E57DC9BC}" srcId="{4A865DFE-7E52-485B-9600-12759FC57E39}" destId="{6044366A-156C-49EB-B758-87D825C03B1E}" srcOrd="1" destOrd="0" parTransId="{FE8C5019-F9DB-4503-8780-5C850EE60B00}" sibTransId="{743C2806-85D9-4429-9BFE-45FCDFD28057}"/>
    <dgm:cxn modelId="{4063E647-F1D7-4B92-B6D3-92DB6422CAD0}" type="presOf" srcId="{715C06A7-2BCF-4970-8170-AF976524B171}" destId="{0C97C88E-B0DA-48C2-ACD9-1F6736C179B3}" srcOrd="0" destOrd="0" presId="urn:microsoft.com/office/officeart/2008/layout/LinedList"/>
    <dgm:cxn modelId="{515F0B6F-A8A4-4D8D-BB6A-6EC08775C8D5}" type="presOf" srcId="{071D75EA-FB9B-4D32-B5F7-39E5AD3AE957}" destId="{AEA3BC20-9459-48D4-9997-4EFD70ACD47C}" srcOrd="0" destOrd="0" presId="urn:microsoft.com/office/officeart/2008/layout/LinedList"/>
    <dgm:cxn modelId="{FB7C49BB-ACDB-4226-B70A-5C1BBD5803BA}" type="presOf" srcId="{6044366A-156C-49EB-B758-87D825C03B1E}" destId="{F38BACB0-B2C0-4BF6-98CC-7276DD3E80F6}" srcOrd="0" destOrd="0" presId="urn:microsoft.com/office/officeart/2008/layout/LinedList"/>
    <dgm:cxn modelId="{FD1A75C8-BE76-43DA-818B-154C884FDE1B}" type="presOf" srcId="{4A865DFE-7E52-485B-9600-12759FC57E39}" destId="{6D09CF35-4989-435B-8228-F75F1B5F0D32}" srcOrd="0" destOrd="0" presId="urn:microsoft.com/office/officeart/2008/layout/LinedList"/>
    <dgm:cxn modelId="{FEF4DCE4-6837-4C43-919B-52DB61418CB0}" srcId="{4A865DFE-7E52-485B-9600-12759FC57E39}" destId="{071D75EA-FB9B-4D32-B5F7-39E5AD3AE957}" srcOrd="2" destOrd="0" parTransId="{0AF9E7F3-3759-428E-9BC5-28F72C3BFF07}" sibTransId="{FF22F842-C3B2-43FD-869A-903A0EAE03F4}"/>
    <dgm:cxn modelId="{926086F7-99A1-4209-8A0E-D89D8B1C4349}" srcId="{4A865DFE-7E52-485B-9600-12759FC57E39}" destId="{715C06A7-2BCF-4970-8170-AF976524B171}" srcOrd="0" destOrd="0" parTransId="{80BD5D72-A247-4756-AAFF-8BE60453CB76}" sibTransId="{745AB72E-BF71-4165-8440-B31858E55D03}"/>
    <dgm:cxn modelId="{358F648A-CBFE-4AD5-8183-2AB95E25FD85}" type="presParOf" srcId="{6D09CF35-4989-435B-8228-F75F1B5F0D32}" destId="{59B9F1F5-87C6-4809-BC20-8F47A516E295}" srcOrd="0" destOrd="0" presId="urn:microsoft.com/office/officeart/2008/layout/LinedList"/>
    <dgm:cxn modelId="{67DFF7A4-6EC5-408B-943C-446A3A5F65E2}" type="presParOf" srcId="{6D09CF35-4989-435B-8228-F75F1B5F0D32}" destId="{312C6AA6-90D8-489D-87A6-D86270672A08}" srcOrd="1" destOrd="0" presId="urn:microsoft.com/office/officeart/2008/layout/LinedList"/>
    <dgm:cxn modelId="{95643E45-8332-49D6-BC20-7B5A15331EF2}" type="presParOf" srcId="{312C6AA6-90D8-489D-87A6-D86270672A08}" destId="{0C97C88E-B0DA-48C2-ACD9-1F6736C179B3}" srcOrd="0" destOrd="0" presId="urn:microsoft.com/office/officeart/2008/layout/LinedList"/>
    <dgm:cxn modelId="{7E698BAB-E318-4B21-8DCB-D4F2FC9E30FB}" type="presParOf" srcId="{312C6AA6-90D8-489D-87A6-D86270672A08}" destId="{9C1189C4-256F-4CF5-813C-1A073B66401D}" srcOrd="1" destOrd="0" presId="urn:microsoft.com/office/officeart/2008/layout/LinedList"/>
    <dgm:cxn modelId="{7E6E75F0-6B09-4670-ACFF-FDF614F3955E}" type="presParOf" srcId="{6D09CF35-4989-435B-8228-F75F1B5F0D32}" destId="{17F6CEBA-AD46-47CD-963A-D09CAB2496C3}" srcOrd="2" destOrd="0" presId="urn:microsoft.com/office/officeart/2008/layout/LinedList"/>
    <dgm:cxn modelId="{25D9ED20-E5EF-472E-B40C-AF443D9A6165}" type="presParOf" srcId="{6D09CF35-4989-435B-8228-F75F1B5F0D32}" destId="{B235D913-7B1F-4087-A5D3-FBA0B4926CAA}" srcOrd="3" destOrd="0" presId="urn:microsoft.com/office/officeart/2008/layout/LinedList"/>
    <dgm:cxn modelId="{ACE4A96F-DF84-4D20-9328-44ABA74CD21F}" type="presParOf" srcId="{B235D913-7B1F-4087-A5D3-FBA0B4926CAA}" destId="{F38BACB0-B2C0-4BF6-98CC-7276DD3E80F6}" srcOrd="0" destOrd="0" presId="urn:microsoft.com/office/officeart/2008/layout/LinedList"/>
    <dgm:cxn modelId="{A703E317-5856-4DDD-962D-342A032A15E2}" type="presParOf" srcId="{B235D913-7B1F-4087-A5D3-FBA0B4926CAA}" destId="{5DB6296C-EA2C-4D18-A45F-065347EB022D}" srcOrd="1" destOrd="0" presId="urn:microsoft.com/office/officeart/2008/layout/LinedList"/>
    <dgm:cxn modelId="{A7FEC1A3-CBF0-446B-9A94-7A946264240D}" type="presParOf" srcId="{6D09CF35-4989-435B-8228-F75F1B5F0D32}" destId="{68B367DA-429D-493E-BE4F-504376CDDF18}" srcOrd="4" destOrd="0" presId="urn:microsoft.com/office/officeart/2008/layout/LinedList"/>
    <dgm:cxn modelId="{915B8928-8144-4BE6-8C37-630DB969197B}" type="presParOf" srcId="{6D09CF35-4989-435B-8228-F75F1B5F0D32}" destId="{C1AFB9AA-DFAD-436A-BCC6-9BCE6B1A8291}" srcOrd="5" destOrd="0" presId="urn:microsoft.com/office/officeart/2008/layout/LinedList"/>
    <dgm:cxn modelId="{C84DD39E-5C0A-4C7D-84B4-AD85910D0AB3}" type="presParOf" srcId="{C1AFB9AA-DFAD-436A-BCC6-9BCE6B1A8291}" destId="{AEA3BC20-9459-48D4-9997-4EFD70ACD47C}" srcOrd="0" destOrd="0" presId="urn:microsoft.com/office/officeart/2008/layout/LinedList"/>
    <dgm:cxn modelId="{E6D20075-E95D-4BB0-A914-591363293A44}" type="presParOf" srcId="{C1AFB9AA-DFAD-436A-BCC6-9BCE6B1A8291}" destId="{85EDB81C-40E0-4E1F-AD84-7986C368F9E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865DFE-7E52-485B-9600-12759FC57E3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C39B28-507E-4E2C-8F57-0C4D04807F28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>
              <a:solidFill>
                <a:srgbClr val="353535"/>
              </a:solidFill>
              <a:latin typeface="Avenir Next LT Pro"/>
            </a:rPr>
            <a:t>Takeaways</a:t>
          </a:r>
          <a:endParaRPr lang="en-US">
            <a:solidFill>
              <a:srgbClr val="000000"/>
            </a:solidFill>
            <a:latin typeface="Avenir Next LT Pro"/>
          </a:endParaRPr>
        </a:p>
      </dgm:t>
    </dgm:pt>
    <dgm:pt modelId="{8B945EF2-5BBC-4022-9C4D-24221D8745D9}" type="parTrans" cxnId="{01550708-0DC5-4BFB-82A6-C6D88CB20AFA}">
      <dgm:prSet/>
      <dgm:spPr/>
    </dgm:pt>
    <dgm:pt modelId="{4C489FD4-A682-416E-B5CA-784E7D3FC4C5}" type="sibTrans" cxnId="{01550708-0DC5-4BFB-82A6-C6D88CB20AFA}">
      <dgm:prSet/>
      <dgm:spPr/>
    </dgm:pt>
    <dgm:pt modelId="{834ECEBF-2D18-4477-AD47-F69DBC10A82B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solidFill>
                <a:srgbClr val="000000"/>
              </a:solidFill>
              <a:latin typeface="Avenir Next LT Pro"/>
            </a:rPr>
            <a:t>No strong correlation between variables</a:t>
          </a:r>
        </a:p>
      </dgm:t>
    </dgm:pt>
    <dgm:pt modelId="{514C7F05-E928-4635-BC22-2244B4DE648E}" type="parTrans" cxnId="{D408C93D-4FCF-418E-A6A7-FC2B202C1CAC}">
      <dgm:prSet/>
      <dgm:spPr/>
    </dgm:pt>
    <dgm:pt modelId="{AF489412-E267-4D7E-9191-5488176B67CF}" type="sibTrans" cxnId="{D408C93D-4FCF-418E-A6A7-FC2B202C1CAC}">
      <dgm:prSet/>
      <dgm:spPr/>
    </dgm:pt>
    <dgm:pt modelId="{56F727F4-001B-4885-A644-FB272E6B0790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solidFill>
                <a:srgbClr val="000000"/>
              </a:solidFill>
              <a:latin typeface="Avenir Next LT Pro"/>
            </a:rPr>
            <a:t>+10K more income = +0.1 average stars</a:t>
          </a:r>
        </a:p>
      </dgm:t>
    </dgm:pt>
    <dgm:pt modelId="{6B238F31-5EB6-47C9-8806-D00F110F9C3A}" type="parTrans" cxnId="{66AA6533-4BA1-4C0A-87AC-6292B82D40BF}">
      <dgm:prSet/>
      <dgm:spPr/>
    </dgm:pt>
    <dgm:pt modelId="{C1EA4BAE-FDF3-49C1-ACD3-8AC413F2624D}" type="sibTrans" cxnId="{66AA6533-4BA1-4C0A-87AC-6292B82D40BF}">
      <dgm:prSet/>
      <dgm:spPr/>
    </dgm:pt>
    <dgm:pt modelId="{82484AFC-BB02-4CCC-9AA9-8001B19D14B6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solidFill>
                <a:srgbClr val="000000"/>
              </a:solidFill>
              <a:latin typeface="Avenir Next LT Pro"/>
            </a:rPr>
            <a:t>Implies 3.4 is standard with 0 income</a:t>
          </a:r>
        </a:p>
      </dgm:t>
    </dgm:pt>
    <dgm:pt modelId="{2714A040-8762-46D3-97AC-FF6853309199}" type="parTrans" cxnId="{7A48BCB3-2CE2-4672-8841-D3200792BE72}">
      <dgm:prSet/>
      <dgm:spPr/>
    </dgm:pt>
    <dgm:pt modelId="{47B8E462-2111-4868-9E5C-99A09CA507B1}" type="sibTrans" cxnId="{7A48BCB3-2CE2-4672-8841-D3200792BE72}">
      <dgm:prSet/>
      <dgm:spPr/>
    </dgm:pt>
    <dgm:pt modelId="{BA192F51-D6F1-4B5E-BADC-08ED9CA068DB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solidFill>
                <a:srgbClr val="353535"/>
              </a:solidFill>
              <a:latin typeface="Avenir Next LT Pro"/>
            </a:rPr>
            <a:t>Further Breakdown</a:t>
          </a:r>
          <a:endParaRPr lang="en-US">
            <a:solidFill>
              <a:srgbClr val="000000"/>
            </a:solidFill>
            <a:latin typeface="Avenir Next LT Pro"/>
          </a:endParaRPr>
        </a:p>
      </dgm:t>
    </dgm:pt>
    <dgm:pt modelId="{A170C47E-7D1C-4FC2-8813-5ADAE3ED7614}" type="parTrans" cxnId="{5B5C49D7-FD34-49DE-BC5F-4ADD33FC4F2B}">
      <dgm:prSet/>
      <dgm:spPr/>
    </dgm:pt>
    <dgm:pt modelId="{C19E685D-96F2-4F64-AA20-2B5380078C6D}" type="sibTrans" cxnId="{5B5C49D7-FD34-49DE-BC5F-4ADD33FC4F2B}">
      <dgm:prSet/>
      <dgm:spPr/>
    </dgm:pt>
    <dgm:pt modelId="{2C7FEAB3-95C3-432B-BCEC-EAD93333402D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solidFill>
                <a:srgbClr val="000000"/>
              </a:solidFill>
              <a:latin typeface="Avenir Next LT Pro"/>
            </a:rPr>
            <a:t>Look at High vs Low Ends</a:t>
          </a:r>
        </a:p>
      </dgm:t>
    </dgm:pt>
    <dgm:pt modelId="{499E7A95-0820-4765-9E69-E132E4F6B67E}" type="parTrans" cxnId="{A0176A32-CC24-4A04-96E1-03D4705172B3}">
      <dgm:prSet/>
      <dgm:spPr/>
    </dgm:pt>
    <dgm:pt modelId="{4721D561-A55E-451C-875B-E86B96D8A233}" type="sibTrans" cxnId="{A0176A32-CC24-4A04-96E1-03D4705172B3}">
      <dgm:prSet/>
      <dgm:spPr/>
    </dgm:pt>
    <dgm:pt modelId="{85E27BFB-96CA-49AF-866D-4CB217D93E7D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solidFill>
                <a:srgbClr val="000000"/>
              </a:solidFill>
              <a:latin typeface="Avenir Next LT Pro"/>
            </a:rPr>
            <a:t>Anywhere where the relationship is stronger</a:t>
          </a:r>
        </a:p>
      </dgm:t>
    </dgm:pt>
    <dgm:pt modelId="{17F65366-2045-458C-9B41-14B87D1D64C3}" type="parTrans" cxnId="{F4B0A2DE-8D67-4EBD-98B5-9082702BC292}">
      <dgm:prSet/>
      <dgm:spPr/>
    </dgm:pt>
    <dgm:pt modelId="{1A3853CA-FEE3-4336-B9D4-93417F836EF5}" type="sibTrans" cxnId="{F4B0A2DE-8D67-4EBD-98B5-9082702BC292}">
      <dgm:prSet/>
      <dgm:spPr/>
    </dgm:pt>
    <dgm:pt modelId="{6D09CF35-4989-435B-8228-F75F1B5F0D32}" type="pres">
      <dgm:prSet presAssocID="{4A865DFE-7E52-485B-9600-12759FC57E39}" presName="vert0" presStyleCnt="0">
        <dgm:presLayoutVars>
          <dgm:dir/>
          <dgm:animOne val="branch"/>
          <dgm:animLvl val="lvl"/>
        </dgm:presLayoutVars>
      </dgm:prSet>
      <dgm:spPr/>
    </dgm:pt>
    <dgm:pt modelId="{0B5B6188-E615-4CE1-A706-2E4C03C14A7B}" type="pres">
      <dgm:prSet presAssocID="{8DC39B28-507E-4E2C-8F57-0C4D04807F28}" presName="thickLine" presStyleLbl="alignNode1" presStyleIdx="0" presStyleCnt="2"/>
      <dgm:spPr/>
    </dgm:pt>
    <dgm:pt modelId="{4E952CE6-3EA7-41E5-AC3F-B21472E962C9}" type="pres">
      <dgm:prSet presAssocID="{8DC39B28-507E-4E2C-8F57-0C4D04807F28}" presName="horz1" presStyleCnt="0"/>
      <dgm:spPr/>
    </dgm:pt>
    <dgm:pt modelId="{D0CFF096-3EBB-4AF5-8011-1BDA65F623D0}" type="pres">
      <dgm:prSet presAssocID="{8DC39B28-507E-4E2C-8F57-0C4D04807F28}" presName="tx1" presStyleLbl="revTx" presStyleIdx="0" presStyleCnt="7"/>
      <dgm:spPr/>
    </dgm:pt>
    <dgm:pt modelId="{447631E9-D8EF-4A80-8624-CD1D38F1DC3F}" type="pres">
      <dgm:prSet presAssocID="{8DC39B28-507E-4E2C-8F57-0C4D04807F28}" presName="vert1" presStyleCnt="0"/>
      <dgm:spPr/>
    </dgm:pt>
    <dgm:pt modelId="{3E5DF940-63D1-414D-8CD6-4A366B4C39C5}" type="pres">
      <dgm:prSet presAssocID="{834ECEBF-2D18-4477-AD47-F69DBC10A82B}" presName="vertSpace2a" presStyleCnt="0"/>
      <dgm:spPr/>
    </dgm:pt>
    <dgm:pt modelId="{B900A79D-6E0F-4585-995C-F835D796B857}" type="pres">
      <dgm:prSet presAssocID="{834ECEBF-2D18-4477-AD47-F69DBC10A82B}" presName="horz2" presStyleCnt="0"/>
      <dgm:spPr/>
    </dgm:pt>
    <dgm:pt modelId="{62C003EA-722A-4B5A-B883-834E693ADE9A}" type="pres">
      <dgm:prSet presAssocID="{834ECEBF-2D18-4477-AD47-F69DBC10A82B}" presName="horzSpace2" presStyleCnt="0"/>
      <dgm:spPr/>
    </dgm:pt>
    <dgm:pt modelId="{4F5F5FD4-873C-4022-A4CF-3AA3AE4D5D5A}" type="pres">
      <dgm:prSet presAssocID="{834ECEBF-2D18-4477-AD47-F69DBC10A82B}" presName="tx2" presStyleLbl="revTx" presStyleIdx="1" presStyleCnt="7"/>
      <dgm:spPr/>
    </dgm:pt>
    <dgm:pt modelId="{CDF725B4-716D-438E-B95E-2EFD269212D1}" type="pres">
      <dgm:prSet presAssocID="{834ECEBF-2D18-4477-AD47-F69DBC10A82B}" presName="vert2" presStyleCnt="0"/>
      <dgm:spPr/>
    </dgm:pt>
    <dgm:pt modelId="{3441087C-3B7F-4CAE-9BE9-F7E367A88D29}" type="pres">
      <dgm:prSet presAssocID="{834ECEBF-2D18-4477-AD47-F69DBC10A82B}" presName="thinLine2b" presStyleLbl="callout" presStyleIdx="0" presStyleCnt="5"/>
      <dgm:spPr/>
    </dgm:pt>
    <dgm:pt modelId="{E3E276A0-4124-4055-8BDC-7A84ABFBA199}" type="pres">
      <dgm:prSet presAssocID="{834ECEBF-2D18-4477-AD47-F69DBC10A82B}" presName="vertSpace2b" presStyleCnt="0"/>
      <dgm:spPr/>
    </dgm:pt>
    <dgm:pt modelId="{157E188C-C4F1-41D8-A1CD-544CE105704C}" type="pres">
      <dgm:prSet presAssocID="{56F727F4-001B-4885-A644-FB272E6B0790}" presName="horz2" presStyleCnt="0"/>
      <dgm:spPr/>
    </dgm:pt>
    <dgm:pt modelId="{1C82E725-746B-4C2B-9724-78B2B0D4A45A}" type="pres">
      <dgm:prSet presAssocID="{56F727F4-001B-4885-A644-FB272E6B0790}" presName="horzSpace2" presStyleCnt="0"/>
      <dgm:spPr/>
    </dgm:pt>
    <dgm:pt modelId="{AB5411DB-3B36-4D62-8552-3AC414F8E79C}" type="pres">
      <dgm:prSet presAssocID="{56F727F4-001B-4885-A644-FB272E6B0790}" presName="tx2" presStyleLbl="revTx" presStyleIdx="2" presStyleCnt="7"/>
      <dgm:spPr/>
    </dgm:pt>
    <dgm:pt modelId="{E023F8B1-E201-480D-A082-7BC03D1AB5A2}" type="pres">
      <dgm:prSet presAssocID="{56F727F4-001B-4885-A644-FB272E6B0790}" presName="vert2" presStyleCnt="0"/>
      <dgm:spPr/>
    </dgm:pt>
    <dgm:pt modelId="{48BBA489-01D9-4048-BD91-0EADA9690C46}" type="pres">
      <dgm:prSet presAssocID="{56F727F4-001B-4885-A644-FB272E6B0790}" presName="thinLine2b" presStyleLbl="callout" presStyleIdx="1" presStyleCnt="5"/>
      <dgm:spPr/>
    </dgm:pt>
    <dgm:pt modelId="{E767AC1F-AF53-4CC9-B72B-C0B5188BA194}" type="pres">
      <dgm:prSet presAssocID="{56F727F4-001B-4885-A644-FB272E6B0790}" presName="vertSpace2b" presStyleCnt="0"/>
      <dgm:spPr/>
    </dgm:pt>
    <dgm:pt modelId="{A0B14E2C-E344-47F2-A521-5840CA1892F0}" type="pres">
      <dgm:prSet presAssocID="{82484AFC-BB02-4CCC-9AA9-8001B19D14B6}" presName="horz2" presStyleCnt="0"/>
      <dgm:spPr/>
    </dgm:pt>
    <dgm:pt modelId="{A70AEF56-4C64-4AB5-8992-8A63764EB3F7}" type="pres">
      <dgm:prSet presAssocID="{82484AFC-BB02-4CCC-9AA9-8001B19D14B6}" presName="horzSpace2" presStyleCnt="0"/>
      <dgm:spPr/>
    </dgm:pt>
    <dgm:pt modelId="{FF8D4029-6D50-4B2D-8F5A-2EC3C672253B}" type="pres">
      <dgm:prSet presAssocID="{82484AFC-BB02-4CCC-9AA9-8001B19D14B6}" presName="tx2" presStyleLbl="revTx" presStyleIdx="3" presStyleCnt="7"/>
      <dgm:spPr/>
    </dgm:pt>
    <dgm:pt modelId="{39AE7D30-4EDF-4545-B6C6-AD2CF1A6E449}" type="pres">
      <dgm:prSet presAssocID="{82484AFC-BB02-4CCC-9AA9-8001B19D14B6}" presName="vert2" presStyleCnt="0"/>
      <dgm:spPr/>
    </dgm:pt>
    <dgm:pt modelId="{05F5EAF1-773D-42ED-B834-19634480EF88}" type="pres">
      <dgm:prSet presAssocID="{82484AFC-BB02-4CCC-9AA9-8001B19D14B6}" presName="thinLine2b" presStyleLbl="callout" presStyleIdx="2" presStyleCnt="5"/>
      <dgm:spPr/>
    </dgm:pt>
    <dgm:pt modelId="{53134949-C2BA-4069-AE26-1E202A742F99}" type="pres">
      <dgm:prSet presAssocID="{82484AFC-BB02-4CCC-9AA9-8001B19D14B6}" presName="vertSpace2b" presStyleCnt="0"/>
      <dgm:spPr/>
    </dgm:pt>
    <dgm:pt modelId="{DEA4F403-F35D-4897-AD4E-8F475D1F3C64}" type="pres">
      <dgm:prSet presAssocID="{BA192F51-D6F1-4B5E-BADC-08ED9CA068DB}" presName="thickLine" presStyleLbl="alignNode1" presStyleIdx="1" presStyleCnt="2"/>
      <dgm:spPr/>
    </dgm:pt>
    <dgm:pt modelId="{3D4C0F68-DADA-4FE6-BE9B-36E9BF62271D}" type="pres">
      <dgm:prSet presAssocID="{BA192F51-D6F1-4B5E-BADC-08ED9CA068DB}" presName="horz1" presStyleCnt="0"/>
      <dgm:spPr/>
    </dgm:pt>
    <dgm:pt modelId="{B17A3376-D175-42C8-B020-99AFA49918FF}" type="pres">
      <dgm:prSet presAssocID="{BA192F51-D6F1-4B5E-BADC-08ED9CA068DB}" presName="tx1" presStyleLbl="revTx" presStyleIdx="4" presStyleCnt="7"/>
      <dgm:spPr/>
    </dgm:pt>
    <dgm:pt modelId="{5A77BA53-FB51-4137-8430-A4D2A643E13E}" type="pres">
      <dgm:prSet presAssocID="{BA192F51-D6F1-4B5E-BADC-08ED9CA068DB}" presName="vert1" presStyleCnt="0"/>
      <dgm:spPr/>
    </dgm:pt>
    <dgm:pt modelId="{A5D012E4-536B-4FAC-AD08-DD020EBF30A8}" type="pres">
      <dgm:prSet presAssocID="{2C7FEAB3-95C3-432B-BCEC-EAD93333402D}" presName="vertSpace2a" presStyleCnt="0"/>
      <dgm:spPr/>
    </dgm:pt>
    <dgm:pt modelId="{5C2D0D71-43EF-46DF-BBB4-BF7AF79C342D}" type="pres">
      <dgm:prSet presAssocID="{2C7FEAB3-95C3-432B-BCEC-EAD93333402D}" presName="horz2" presStyleCnt="0"/>
      <dgm:spPr/>
    </dgm:pt>
    <dgm:pt modelId="{CE03CEB8-13E0-4083-8CE2-30D04F8579AA}" type="pres">
      <dgm:prSet presAssocID="{2C7FEAB3-95C3-432B-BCEC-EAD93333402D}" presName="horzSpace2" presStyleCnt="0"/>
      <dgm:spPr/>
    </dgm:pt>
    <dgm:pt modelId="{DFEA042C-C86F-433E-84CE-62EE89D5CB10}" type="pres">
      <dgm:prSet presAssocID="{2C7FEAB3-95C3-432B-BCEC-EAD93333402D}" presName="tx2" presStyleLbl="revTx" presStyleIdx="5" presStyleCnt="7"/>
      <dgm:spPr/>
    </dgm:pt>
    <dgm:pt modelId="{3FD6AF65-B704-4527-BEA7-BD01F37262AD}" type="pres">
      <dgm:prSet presAssocID="{2C7FEAB3-95C3-432B-BCEC-EAD93333402D}" presName="vert2" presStyleCnt="0"/>
      <dgm:spPr/>
    </dgm:pt>
    <dgm:pt modelId="{DF7100C2-199C-4822-870E-9FD50CA3A4DB}" type="pres">
      <dgm:prSet presAssocID="{2C7FEAB3-95C3-432B-BCEC-EAD93333402D}" presName="thinLine2b" presStyleLbl="callout" presStyleIdx="3" presStyleCnt="5"/>
      <dgm:spPr/>
    </dgm:pt>
    <dgm:pt modelId="{FED1056F-0900-494F-BDC4-2D52695EC2C0}" type="pres">
      <dgm:prSet presAssocID="{2C7FEAB3-95C3-432B-BCEC-EAD93333402D}" presName="vertSpace2b" presStyleCnt="0"/>
      <dgm:spPr/>
    </dgm:pt>
    <dgm:pt modelId="{5229E5AC-C319-43B9-8E78-3B915CFBF321}" type="pres">
      <dgm:prSet presAssocID="{85E27BFB-96CA-49AF-866D-4CB217D93E7D}" presName="horz2" presStyleCnt="0"/>
      <dgm:spPr/>
    </dgm:pt>
    <dgm:pt modelId="{4BE1AD0C-8180-4B10-B9A7-51FD41FF8562}" type="pres">
      <dgm:prSet presAssocID="{85E27BFB-96CA-49AF-866D-4CB217D93E7D}" presName="horzSpace2" presStyleCnt="0"/>
      <dgm:spPr/>
    </dgm:pt>
    <dgm:pt modelId="{23BC788A-90AD-4D3D-B1BE-27AA0145F263}" type="pres">
      <dgm:prSet presAssocID="{85E27BFB-96CA-49AF-866D-4CB217D93E7D}" presName="tx2" presStyleLbl="revTx" presStyleIdx="6" presStyleCnt="7"/>
      <dgm:spPr/>
    </dgm:pt>
    <dgm:pt modelId="{132A518A-C5E9-41FD-88AD-6AC2F0D0864F}" type="pres">
      <dgm:prSet presAssocID="{85E27BFB-96CA-49AF-866D-4CB217D93E7D}" presName="vert2" presStyleCnt="0"/>
      <dgm:spPr/>
    </dgm:pt>
    <dgm:pt modelId="{5BCEDD1E-4CA4-424F-BD6E-C2D31FE0700A}" type="pres">
      <dgm:prSet presAssocID="{85E27BFB-96CA-49AF-866D-4CB217D93E7D}" presName="thinLine2b" presStyleLbl="callout" presStyleIdx="4" presStyleCnt="5"/>
      <dgm:spPr/>
    </dgm:pt>
    <dgm:pt modelId="{D21D407A-FCFA-4347-A7AC-549B6228A4A8}" type="pres">
      <dgm:prSet presAssocID="{85E27BFB-96CA-49AF-866D-4CB217D93E7D}" presName="vertSpace2b" presStyleCnt="0"/>
      <dgm:spPr/>
    </dgm:pt>
  </dgm:ptLst>
  <dgm:cxnLst>
    <dgm:cxn modelId="{01550708-0DC5-4BFB-82A6-C6D88CB20AFA}" srcId="{4A865DFE-7E52-485B-9600-12759FC57E39}" destId="{8DC39B28-507E-4E2C-8F57-0C4D04807F28}" srcOrd="0" destOrd="0" parTransId="{8B945EF2-5BBC-4022-9C4D-24221D8745D9}" sibTransId="{4C489FD4-A682-416E-B5CA-784E7D3FC4C5}"/>
    <dgm:cxn modelId="{A0176A32-CC24-4A04-96E1-03D4705172B3}" srcId="{BA192F51-D6F1-4B5E-BADC-08ED9CA068DB}" destId="{2C7FEAB3-95C3-432B-BCEC-EAD93333402D}" srcOrd="0" destOrd="0" parTransId="{499E7A95-0820-4765-9E69-E132E4F6B67E}" sibTransId="{4721D561-A55E-451C-875B-E86B96D8A233}"/>
    <dgm:cxn modelId="{66AA6533-4BA1-4C0A-87AC-6292B82D40BF}" srcId="{8DC39B28-507E-4E2C-8F57-0C4D04807F28}" destId="{56F727F4-001B-4885-A644-FB272E6B0790}" srcOrd="1" destOrd="0" parTransId="{6B238F31-5EB6-47C9-8806-D00F110F9C3A}" sibTransId="{C1EA4BAE-FDF3-49C1-ACD3-8AC413F2624D}"/>
    <dgm:cxn modelId="{516CEE34-92E3-45B1-8ADF-596AB5FD4095}" type="presOf" srcId="{2C7FEAB3-95C3-432B-BCEC-EAD93333402D}" destId="{DFEA042C-C86F-433E-84CE-62EE89D5CB10}" srcOrd="0" destOrd="0" presId="urn:microsoft.com/office/officeart/2008/layout/LinedList"/>
    <dgm:cxn modelId="{D408C93D-4FCF-418E-A6A7-FC2B202C1CAC}" srcId="{8DC39B28-507E-4E2C-8F57-0C4D04807F28}" destId="{834ECEBF-2D18-4477-AD47-F69DBC10A82B}" srcOrd="0" destOrd="0" parTransId="{514C7F05-E928-4635-BC22-2244B4DE648E}" sibTransId="{AF489412-E267-4D7E-9191-5488176B67CF}"/>
    <dgm:cxn modelId="{54A42660-4441-42D7-BDD0-E034827EF01E}" type="presOf" srcId="{BA192F51-D6F1-4B5E-BADC-08ED9CA068DB}" destId="{B17A3376-D175-42C8-B020-99AFA49918FF}" srcOrd="0" destOrd="0" presId="urn:microsoft.com/office/officeart/2008/layout/LinedList"/>
    <dgm:cxn modelId="{2A61F467-35DD-4141-968E-71014DD8FC8C}" type="presOf" srcId="{82484AFC-BB02-4CCC-9AA9-8001B19D14B6}" destId="{FF8D4029-6D50-4B2D-8F5A-2EC3C672253B}" srcOrd="0" destOrd="0" presId="urn:microsoft.com/office/officeart/2008/layout/LinedList"/>
    <dgm:cxn modelId="{92F72D56-BA8F-4BEF-BC9C-3FD90983E6F9}" type="presOf" srcId="{56F727F4-001B-4885-A644-FB272E6B0790}" destId="{AB5411DB-3B36-4D62-8552-3AC414F8E79C}" srcOrd="0" destOrd="0" presId="urn:microsoft.com/office/officeart/2008/layout/LinedList"/>
    <dgm:cxn modelId="{7A48BCB3-2CE2-4672-8841-D3200792BE72}" srcId="{8DC39B28-507E-4E2C-8F57-0C4D04807F28}" destId="{82484AFC-BB02-4CCC-9AA9-8001B19D14B6}" srcOrd="2" destOrd="0" parTransId="{2714A040-8762-46D3-97AC-FF6853309199}" sibTransId="{47B8E462-2111-4868-9E5C-99A09CA507B1}"/>
    <dgm:cxn modelId="{AC6E16C0-7BF1-41C5-8095-FF5069660AAF}" type="presOf" srcId="{8DC39B28-507E-4E2C-8F57-0C4D04807F28}" destId="{D0CFF096-3EBB-4AF5-8011-1BDA65F623D0}" srcOrd="0" destOrd="0" presId="urn:microsoft.com/office/officeart/2008/layout/LinedList"/>
    <dgm:cxn modelId="{FD1A75C8-BE76-43DA-818B-154C884FDE1B}" type="presOf" srcId="{4A865DFE-7E52-485B-9600-12759FC57E39}" destId="{6D09CF35-4989-435B-8228-F75F1B5F0D32}" srcOrd="0" destOrd="0" presId="urn:microsoft.com/office/officeart/2008/layout/LinedList"/>
    <dgm:cxn modelId="{5B5C49D7-FD34-49DE-BC5F-4ADD33FC4F2B}" srcId="{4A865DFE-7E52-485B-9600-12759FC57E39}" destId="{BA192F51-D6F1-4B5E-BADC-08ED9CA068DB}" srcOrd="1" destOrd="0" parTransId="{A170C47E-7D1C-4FC2-8813-5ADAE3ED7614}" sibTransId="{C19E685D-96F2-4F64-AA20-2B5380078C6D}"/>
    <dgm:cxn modelId="{F4B0A2DE-8D67-4EBD-98B5-9082702BC292}" srcId="{BA192F51-D6F1-4B5E-BADC-08ED9CA068DB}" destId="{85E27BFB-96CA-49AF-866D-4CB217D93E7D}" srcOrd="1" destOrd="0" parTransId="{17F65366-2045-458C-9B41-14B87D1D64C3}" sibTransId="{1A3853CA-FEE3-4336-B9D4-93417F836EF5}"/>
    <dgm:cxn modelId="{2CBD56E2-ACA1-410C-B798-CCED459E4DE6}" type="presOf" srcId="{834ECEBF-2D18-4477-AD47-F69DBC10A82B}" destId="{4F5F5FD4-873C-4022-A4CF-3AA3AE4D5D5A}" srcOrd="0" destOrd="0" presId="urn:microsoft.com/office/officeart/2008/layout/LinedList"/>
    <dgm:cxn modelId="{7F616FEB-3B64-4FA7-85C4-9B8AE16DF21C}" type="presOf" srcId="{85E27BFB-96CA-49AF-866D-4CB217D93E7D}" destId="{23BC788A-90AD-4D3D-B1BE-27AA0145F263}" srcOrd="0" destOrd="0" presId="urn:microsoft.com/office/officeart/2008/layout/LinedList"/>
    <dgm:cxn modelId="{199ADC30-767F-4891-9A41-DD90E1365C51}" type="presParOf" srcId="{6D09CF35-4989-435B-8228-F75F1B5F0D32}" destId="{0B5B6188-E615-4CE1-A706-2E4C03C14A7B}" srcOrd="0" destOrd="0" presId="urn:microsoft.com/office/officeart/2008/layout/LinedList"/>
    <dgm:cxn modelId="{C9781BDD-9D37-4E67-AA3E-E7F129704EB0}" type="presParOf" srcId="{6D09CF35-4989-435B-8228-F75F1B5F0D32}" destId="{4E952CE6-3EA7-41E5-AC3F-B21472E962C9}" srcOrd="1" destOrd="0" presId="urn:microsoft.com/office/officeart/2008/layout/LinedList"/>
    <dgm:cxn modelId="{E9C208C5-0522-45B6-BA61-AEB077984AA7}" type="presParOf" srcId="{4E952CE6-3EA7-41E5-AC3F-B21472E962C9}" destId="{D0CFF096-3EBB-4AF5-8011-1BDA65F623D0}" srcOrd="0" destOrd="0" presId="urn:microsoft.com/office/officeart/2008/layout/LinedList"/>
    <dgm:cxn modelId="{79CB85EC-0E6B-4937-9878-63D5BCDF3D49}" type="presParOf" srcId="{4E952CE6-3EA7-41E5-AC3F-B21472E962C9}" destId="{447631E9-D8EF-4A80-8624-CD1D38F1DC3F}" srcOrd="1" destOrd="0" presId="urn:microsoft.com/office/officeart/2008/layout/LinedList"/>
    <dgm:cxn modelId="{772A0ADF-52FA-4825-9666-22A17AEA2FAC}" type="presParOf" srcId="{447631E9-D8EF-4A80-8624-CD1D38F1DC3F}" destId="{3E5DF940-63D1-414D-8CD6-4A366B4C39C5}" srcOrd="0" destOrd="0" presId="urn:microsoft.com/office/officeart/2008/layout/LinedList"/>
    <dgm:cxn modelId="{C344BF0A-6E6A-4CBF-85B5-3C1F66722089}" type="presParOf" srcId="{447631E9-D8EF-4A80-8624-CD1D38F1DC3F}" destId="{B900A79D-6E0F-4585-995C-F835D796B857}" srcOrd="1" destOrd="0" presId="urn:microsoft.com/office/officeart/2008/layout/LinedList"/>
    <dgm:cxn modelId="{B9355204-90E1-4026-ACAA-5C6441C2E64D}" type="presParOf" srcId="{B900A79D-6E0F-4585-995C-F835D796B857}" destId="{62C003EA-722A-4B5A-B883-834E693ADE9A}" srcOrd="0" destOrd="0" presId="urn:microsoft.com/office/officeart/2008/layout/LinedList"/>
    <dgm:cxn modelId="{DD6A765F-6754-418E-B810-BC8F39FC69B3}" type="presParOf" srcId="{B900A79D-6E0F-4585-995C-F835D796B857}" destId="{4F5F5FD4-873C-4022-A4CF-3AA3AE4D5D5A}" srcOrd="1" destOrd="0" presId="urn:microsoft.com/office/officeart/2008/layout/LinedList"/>
    <dgm:cxn modelId="{94BE228C-0C94-4C3C-AB9E-3FF97345200E}" type="presParOf" srcId="{B900A79D-6E0F-4585-995C-F835D796B857}" destId="{CDF725B4-716D-438E-B95E-2EFD269212D1}" srcOrd="2" destOrd="0" presId="urn:microsoft.com/office/officeart/2008/layout/LinedList"/>
    <dgm:cxn modelId="{44F064EB-7928-45F1-857A-58B2F6A6AC4E}" type="presParOf" srcId="{447631E9-D8EF-4A80-8624-CD1D38F1DC3F}" destId="{3441087C-3B7F-4CAE-9BE9-F7E367A88D29}" srcOrd="2" destOrd="0" presId="urn:microsoft.com/office/officeart/2008/layout/LinedList"/>
    <dgm:cxn modelId="{07E097B7-F6D4-4808-8B03-BEB52FEA4F87}" type="presParOf" srcId="{447631E9-D8EF-4A80-8624-CD1D38F1DC3F}" destId="{E3E276A0-4124-4055-8BDC-7A84ABFBA199}" srcOrd="3" destOrd="0" presId="urn:microsoft.com/office/officeart/2008/layout/LinedList"/>
    <dgm:cxn modelId="{CF6C6D86-1E4B-4F5D-8282-F90EF1D94057}" type="presParOf" srcId="{447631E9-D8EF-4A80-8624-CD1D38F1DC3F}" destId="{157E188C-C4F1-41D8-A1CD-544CE105704C}" srcOrd="4" destOrd="0" presId="urn:microsoft.com/office/officeart/2008/layout/LinedList"/>
    <dgm:cxn modelId="{F60B45C9-8F4A-4831-9E7F-0FD97B38D3DF}" type="presParOf" srcId="{157E188C-C4F1-41D8-A1CD-544CE105704C}" destId="{1C82E725-746B-4C2B-9724-78B2B0D4A45A}" srcOrd="0" destOrd="0" presId="urn:microsoft.com/office/officeart/2008/layout/LinedList"/>
    <dgm:cxn modelId="{2BD4CDF2-0791-4567-88BF-9378C2CF25A0}" type="presParOf" srcId="{157E188C-C4F1-41D8-A1CD-544CE105704C}" destId="{AB5411DB-3B36-4D62-8552-3AC414F8E79C}" srcOrd="1" destOrd="0" presId="urn:microsoft.com/office/officeart/2008/layout/LinedList"/>
    <dgm:cxn modelId="{F12DEFAE-1DB8-48E4-8D06-AAE5666E6DC7}" type="presParOf" srcId="{157E188C-C4F1-41D8-A1CD-544CE105704C}" destId="{E023F8B1-E201-480D-A082-7BC03D1AB5A2}" srcOrd="2" destOrd="0" presId="urn:microsoft.com/office/officeart/2008/layout/LinedList"/>
    <dgm:cxn modelId="{3C9A5F70-3BF2-4DD4-B9A0-4EE4895FBF26}" type="presParOf" srcId="{447631E9-D8EF-4A80-8624-CD1D38F1DC3F}" destId="{48BBA489-01D9-4048-BD91-0EADA9690C46}" srcOrd="5" destOrd="0" presId="urn:microsoft.com/office/officeart/2008/layout/LinedList"/>
    <dgm:cxn modelId="{3B421FC6-89BA-429D-AA60-9FE1B221862B}" type="presParOf" srcId="{447631E9-D8EF-4A80-8624-CD1D38F1DC3F}" destId="{E767AC1F-AF53-4CC9-B72B-C0B5188BA194}" srcOrd="6" destOrd="0" presId="urn:microsoft.com/office/officeart/2008/layout/LinedList"/>
    <dgm:cxn modelId="{64840F2A-AE19-42B0-948A-CCBC2383D089}" type="presParOf" srcId="{447631E9-D8EF-4A80-8624-CD1D38F1DC3F}" destId="{A0B14E2C-E344-47F2-A521-5840CA1892F0}" srcOrd="7" destOrd="0" presId="urn:microsoft.com/office/officeart/2008/layout/LinedList"/>
    <dgm:cxn modelId="{5623CE4A-A16D-4FA8-923F-E828E6D6987F}" type="presParOf" srcId="{A0B14E2C-E344-47F2-A521-5840CA1892F0}" destId="{A70AEF56-4C64-4AB5-8992-8A63764EB3F7}" srcOrd="0" destOrd="0" presId="urn:microsoft.com/office/officeart/2008/layout/LinedList"/>
    <dgm:cxn modelId="{830F7F0A-1DF8-404D-97D3-130312961304}" type="presParOf" srcId="{A0B14E2C-E344-47F2-A521-5840CA1892F0}" destId="{FF8D4029-6D50-4B2D-8F5A-2EC3C672253B}" srcOrd="1" destOrd="0" presId="urn:microsoft.com/office/officeart/2008/layout/LinedList"/>
    <dgm:cxn modelId="{F16A4848-02B9-4F6E-9314-6285585E63FD}" type="presParOf" srcId="{A0B14E2C-E344-47F2-A521-5840CA1892F0}" destId="{39AE7D30-4EDF-4545-B6C6-AD2CF1A6E449}" srcOrd="2" destOrd="0" presId="urn:microsoft.com/office/officeart/2008/layout/LinedList"/>
    <dgm:cxn modelId="{F6ED9FC7-2B94-4E04-BCA2-F75568374D22}" type="presParOf" srcId="{447631E9-D8EF-4A80-8624-CD1D38F1DC3F}" destId="{05F5EAF1-773D-42ED-B834-19634480EF88}" srcOrd="8" destOrd="0" presId="urn:microsoft.com/office/officeart/2008/layout/LinedList"/>
    <dgm:cxn modelId="{D6F7A6F2-D543-4E11-BAA4-0C153DC19927}" type="presParOf" srcId="{447631E9-D8EF-4A80-8624-CD1D38F1DC3F}" destId="{53134949-C2BA-4069-AE26-1E202A742F99}" srcOrd="9" destOrd="0" presId="urn:microsoft.com/office/officeart/2008/layout/LinedList"/>
    <dgm:cxn modelId="{5282A105-C104-43BF-9350-9C689831D981}" type="presParOf" srcId="{6D09CF35-4989-435B-8228-F75F1B5F0D32}" destId="{DEA4F403-F35D-4897-AD4E-8F475D1F3C64}" srcOrd="2" destOrd="0" presId="urn:microsoft.com/office/officeart/2008/layout/LinedList"/>
    <dgm:cxn modelId="{A570C158-0540-44A0-AB21-922CC3BD42FB}" type="presParOf" srcId="{6D09CF35-4989-435B-8228-F75F1B5F0D32}" destId="{3D4C0F68-DADA-4FE6-BE9B-36E9BF62271D}" srcOrd="3" destOrd="0" presId="urn:microsoft.com/office/officeart/2008/layout/LinedList"/>
    <dgm:cxn modelId="{6BBA1671-871A-4C7E-A630-1C345AB14B20}" type="presParOf" srcId="{3D4C0F68-DADA-4FE6-BE9B-36E9BF62271D}" destId="{B17A3376-D175-42C8-B020-99AFA49918FF}" srcOrd="0" destOrd="0" presId="urn:microsoft.com/office/officeart/2008/layout/LinedList"/>
    <dgm:cxn modelId="{ACB96D0C-25C2-477B-B38E-03A9541387DC}" type="presParOf" srcId="{3D4C0F68-DADA-4FE6-BE9B-36E9BF62271D}" destId="{5A77BA53-FB51-4137-8430-A4D2A643E13E}" srcOrd="1" destOrd="0" presId="urn:microsoft.com/office/officeart/2008/layout/LinedList"/>
    <dgm:cxn modelId="{C23FD1F9-FCBA-48E2-93F2-2D3808835BFC}" type="presParOf" srcId="{5A77BA53-FB51-4137-8430-A4D2A643E13E}" destId="{A5D012E4-536B-4FAC-AD08-DD020EBF30A8}" srcOrd="0" destOrd="0" presId="urn:microsoft.com/office/officeart/2008/layout/LinedList"/>
    <dgm:cxn modelId="{1B5B6326-3AFB-4528-8B5A-4F4ACF9A3D5D}" type="presParOf" srcId="{5A77BA53-FB51-4137-8430-A4D2A643E13E}" destId="{5C2D0D71-43EF-46DF-BBB4-BF7AF79C342D}" srcOrd="1" destOrd="0" presId="urn:microsoft.com/office/officeart/2008/layout/LinedList"/>
    <dgm:cxn modelId="{55B6CE56-FCB4-4643-B532-80005DB00274}" type="presParOf" srcId="{5C2D0D71-43EF-46DF-BBB4-BF7AF79C342D}" destId="{CE03CEB8-13E0-4083-8CE2-30D04F8579AA}" srcOrd="0" destOrd="0" presId="urn:microsoft.com/office/officeart/2008/layout/LinedList"/>
    <dgm:cxn modelId="{0517DB8F-C338-44E9-95F7-D7BCBAA9975B}" type="presParOf" srcId="{5C2D0D71-43EF-46DF-BBB4-BF7AF79C342D}" destId="{DFEA042C-C86F-433E-84CE-62EE89D5CB10}" srcOrd="1" destOrd="0" presId="urn:microsoft.com/office/officeart/2008/layout/LinedList"/>
    <dgm:cxn modelId="{8440D7CD-773B-4846-BD6F-C8640E73FDEC}" type="presParOf" srcId="{5C2D0D71-43EF-46DF-BBB4-BF7AF79C342D}" destId="{3FD6AF65-B704-4527-BEA7-BD01F37262AD}" srcOrd="2" destOrd="0" presId="urn:microsoft.com/office/officeart/2008/layout/LinedList"/>
    <dgm:cxn modelId="{0FF40AD0-3DA7-4520-9814-6D451EDDBA62}" type="presParOf" srcId="{5A77BA53-FB51-4137-8430-A4D2A643E13E}" destId="{DF7100C2-199C-4822-870E-9FD50CA3A4DB}" srcOrd="2" destOrd="0" presId="urn:microsoft.com/office/officeart/2008/layout/LinedList"/>
    <dgm:cxn modelId="{B008B9FA-7A0C-46CE-9CD9-2E97C14F64E2}" type="presParOf" srcId="{5A77BA53-FB51-4137-8430-A4D2A643E13E}" destId="{FED1056F-0900-494F-BDC4-2D52695EC2C0}" srcOrd="3" destOrd="0" presId="urn:microsoft.com/office/officeart/2008/layout/LinedList"/>
    <dgm:cxn modelId="{FE722087-0660-4C7B-BD81-FEC240CFB5E9}" type="presParOf" srcId="{5A77BA53-FB51-4137-8430-A4D2A643E13E}" destId="{5229E5AC-C319-43B9-8E78-3B915CFBF321}" srcOrd="4" destOrd="0" presId="urn:microsoft.com/office/officeart/2008/layout/LinedList"/>
    <dgm:cxn modelId="{07B731FD-C048-458D-95D2-52CF657C8C8A}" type="presParOf" srcId="{5229E5AC-C319-43B9-8E78-3B915CFBF321}" destId="{4BE1AD0C-8180-4B10-B9A7-51FD41FF8562}" srcOrd="0" destOrd="0" presId="urn:microsoft.com/office/officeart/2008/layout/LinedList"/>
    <dgm:cxn modelId="{451A6188-928D-49B3-8CF1-8B776A10E857}" type="presParOf" srcId="{5229E5AC-C319-43B9-8E78-3B915CFBF321}" destId="{23BC788A-90AD-4D3D-B1BE-27AA0145F263}" srcOrd="1" destOrd="0" presId="urn:microsoft.com/office/officeart/2008/layout/LinedList"/>
    <dgm:cxn modelId="{43CED763-793F-4904-87DF-C469698048B0}" type="presParOf" srcId="{5229E5AC-C319-43B9-8E78-3B915CFBF321}" destId="{132A518A-C5E9-41FD-88AD-6AC2F0D0864F}" srcOrd="2" destOrd="0" presId="urn:microsoft.com/office/officeart/2008/layout/LinedList"/>
    <dgm:cxn modelId="{06EB5FC2-8FD6-4E2C-84A7-1B1001709B22}" type="presParOf" srcId="{5A77BA53-FB51-4137-8430-A4D2A643E13E}" destId="{5BCEDD1E-4CA4-424F-BD6E-C2D31FE0700A}" srcOrd="5" destOrd="0" presId="urn:microsoft.com/office/officeart/2008/layout/LinedList"/>
    <dgm:cxn modelId="{B4DC0A98-8D1F-4F02-850A-66F36FB93100}" type="presParOf" srcId="{5A77BA53-FB51-4137-8430-A4D2A643E13E}" destId="{D21D407A-FCFA-4347-A7AC-549B6228A4A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8484F-45B2-4702-8B21-44E4BC0A51BF}">
      <dsp:nvSpPr>
        <dsp:cNvPr id="0" name=""/>
        <dsp:cNvSpPr/>
      </dsp:nvSpPr>
      <dsp:spPr>
        <a:xfrm>
          <a:off x="0" y="7714"/>
          <a:ext cx="3771696" cy="1539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venir Next LT Pro"/>
            </a:rPr>
            <a:t>Median Household Income vs. Yelp Rating</a:t>
          </a:r>
        </a:p>
      </dsp:txBody>
      <dsp:txXfrm>
        <a:off x="75163" y="82877"/>
        <a:ext cx="3621370" cy="1389393"/>
      </dsp:txXfrm>
    </dsp:sp>
    <dsp:sp modelId="{DD3AE08E-4B87-4601-BF6F-51D1737F5969}">
      <dsp:nvSpPr>
        <dsp:cNvPr id="0" name=""/>
        <dsp:cNvSpPr/>
      </dsp:nvSpPr>
      <dsp:spPr>
        <a:xfrm>
          <a:off x="0" y="1547434"/>
          <a:ext cx="3771696" cy="2144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751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200" kern="1200">
            <a:latin typeface="Avenir Next LT Pro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latin typeface="Avenir Next LT Pro"/>
            </a:rPr>
            <a:t>Positive Correlation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latin typeface="Avenir Next LT Pro"/>
            </a:rPr>
            <a:t>More disposable income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latin typeface="Avenir Next LT Pro"/>
            </a:rPr>
            <a:t>Different economic classes will have different priorities</a:t>
          </a:r>
        </a:p>
      </dsp:txBody>
      <dsp:txXfrm>
        <a:off x="0" y="1547434"/>
        <a:ext cx="3771696" cy="2144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66F1F-AB06-4DB0-9D85-457F4BF3A338}">
      <dsp:nvSpPr>
        <dsp:cNvPr id="0" name=""/>
        <dsp:cNvSpPr/>
      </dsp:nvSpPr>
      <dsp:spPr>
        <a:xfrm>
          <a:off x="1451610" y="390"/>
          <a:ext cx="5806440" cy="21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661" tIns="548106" rIns="112661" bIns="5481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venir Next LT Pro"/>
            </a:rPr>
            <a:t>Finding a reliable data set for median household income on a city-to-city basis in Pennsylvania.</a:t>
          </a:r>
        </a:p>
      </dsp:txBody>
      <dsp:txXfrm>
        <a:off x="1451610" y="390"/>
        <a:ext cx="5806440" cy="2157898"/>
      </dsp:txXfrm>
    </dsp:sp>
    <dsp:sp modelId="{F40E43E8-B4A5-49A0-88AA-219BC0BF3E0F}">
      <dsp:nvSpPr>
        <dsp:cNvPr id="0" name=""/>
        <dsp:cNvSpPr/>
      </dsp:nvSpPr>
      <dsp:spPr>
        <a:xfrm>
          <a:off x="0" y="390"/>
          <a:ext cx="1451610" cy="21578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14" tIns="213152" rIns="76814" bIns="21315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venir Next LT Pro"/>
            </a:rPr>
            <a:t>Finding</a:t>
          </a:r>
        </a:p>
      </dsp:txBody>
      <dsp:txXfrm>
        <a:off x="0" y="390"/>
        <a:ext cx="1451610" cy="2157898"/>
      </dsp:txXfrm>
    </dsp:sp>
    <dsp:sp modelId="{6EF47EB3-A367-46F2-ABA9-7B5523E0A6FD}">
      <dsp:nvSpPr>
        <dsp:cNvPr id="0" name=""/>
        <dsp:cNvSpPr/>
      </dsp:nvSpPr>
      <dsp:spPr>
        <a:xfrm>
          <a:off x="1451610" y="2287763"/>
          <a:ext cx="5806440" cy="21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661" tIns="548106" rIns="112661" bIns="5481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venir Next LT Pro"/>
            </a:rPr>
            <a:t>Transforming the data we found into useable information</a:t>
          </a:r>
        </a:p>
      </dsp:txBody>
      <dsp:txXfrm>
        <a:off x="1451610" y="2287763"/>
        <a:ext cx="5806440" cy="2157898"/>
      </dsp:txXfrm>
    </dsp:sp>
    <dsp:sp modelId="{00F023E4-DF05-4671-8832-FCCFA70D1CB2}">
      <dsp:nvSpPr>
        <dsp:cNvPr id="0" name=""/>
        <dsp:cNvSpPr/>
      </dsp:nvSpPr>
      <dsp:spPr>
        <a:xfrm>
          <a:off x="0" y="2287763"/>
          <a:ext cx="1451610" cy="21578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14" tIns="213152" rIns="76814" bIns="21315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venir Next LT Pro"/>
            </a:rPr>
            <a:t>Transforming</a:t>
          </a:r>
        </a:p>
      </dsp:txBody>
      <dsp:txXfrm>
        <a:off x="0" y="2287763"/>
        <a:ext cx="1451610" cy="21578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9F1F5-87C6-4809-BC20-8F47A516E295}">
      <dsp:nvSpPr>
        <dsp:cNvPr id="0" name=""/>
        <dsp:cNvSpPr/>
      </dsp:nvSpPr>
      <dsp:spPr>
        <a:xfrm>
          <a:off x="0" y="1363"/>
          <a:ext cx="72206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7C88E-B0DA-48C2-ACD9-1F6736C179B3}">
      <dsp:nvSpPr>
        <dsp:cNvPr id="0" name=""/>
        <dsp:cNvSpPr/>
      </dsp:nvSpPr>
      <dsp:spPr>
        <a:xfrm>
          <a:off x="0" y="1363"/>
          <a:ext cx="7220684" cy="929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Avenir Next LT Pro"/>
            </a:rPr>
            <a:t>P-value: 0.459371</a:t>
          </a:r>
        </a:p>
      </dsp:txBody>
      <dsp:txXfrm>
        <a:off x="0" y="1363"/>
        <a:ext cx="7220684" cy="929896"/>
      </dsp:txXfrm>
    </dsp:sp>
    <dsp:sp modelId="{17F6CEBA-AD46-47CD-963A-D09CAB2496C3}">
      <dsp:nvSpPr>
        <dsp:cNvPr id="0" name=""/>
        <dsp:cNvSpPr/>
      </dsp:nvSpPr>
      <dsp:spPr>
        <a:xfrm>
          <a:off x="0" y="931260"/>
          <a:ext cx="72206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BACB0-B2C0-4BF6-98CC-7276DD3E80F6}">
      <dsp:nvSpPr>
        <dsp:cNvPr id="0" name=""/>
        <dsp:cNvSpPr/>
      </dsp:nvSpPr>
      <dsp:spPr>
        <a:xfrm>
          <a:off x="0" y="931260"/>
          <a:ext cx="7220684" cy="929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Avenir Next LT Pro"/>
            </a:rPr>
            <a:t>R squared: 0.0077346</a:t>
          </a:r>
        </a:p>
      </dsp:txBody>
      <dsp:txXfrm>
        <a:off x="0" y="931260"/>
        <a:ext cx="7220684" cy="929896"/>
      </dsp:txXfrm>
    </dsp:sp>
    <dsp:sp modelId="{68B367DA-429D-493E-BE4F-504376CDDF18}">
      <dsp:nvSpPr>
        <dsp:cNvPr id="0" name=""/>
        <dsp:cNvSpPr/>
      </dsp:nvSpPr>
      <dsp:spPr>
        <a:xfrm>
          <a:off x="0" y="1861156"/>
          <a:ext cx="72206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3BC20-9459-48D4-9997-4EFD70ACD47C}">
      <dsp:nvSpPr>
        <dsp:cNvPr id="0" name=""/>
        <dsp:cNvSpPr/>
      </dsp:nvSpPr>
      <dsp:spPr>
        <a:xfrm>
          <a:off x="0" y="1861156"/>
          <a:ext cx="7220684" cy="929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Avenir Next LT Pro"/>
            </a:rPr>
            <a:t>Avg Stars = 1.08028e-06*Income + 3.41019</a:t>
          </a:r>
        </a:p>
      </dsp:txBody>
      <dsp:txXfrm>
        <a:off x="0" y="1861156"/>
        <a:ext cx="7220684" cy="9298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B6188-E615-4CE1-A706-2E4C03C14A7B}">
      <dsp:nvSpPr>
        <dsp:cNvPr id="0" name=""/>
        <dsp:cNvSpPr/>
      </dsp:nvSpPr>
      <dsp:spPr>
        <a:xfrm>
          <a:off x="0" y="0"/>
          <a:ext cx="73973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FF096-3EBB-4AF5-8011-1BDA65F623D0}">
      <dsp:nvSpPr>
        <dsp:cNvPr id="0" name=""/>
        <dsp:cNvSpPr/>
      </dsp:nvSpPr>
      <dsp:spPr>
        <a:xfrm>
          <a:off x="0" y="0"/>
          <a:ext cx="1479472" cy="2204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353535"/>
              </a:solidFill>
              <a:latin typeface="Avenir Next LT Pro"/>
            </a:rPr>
            <a:t>Takeaways</a:t>
          </a:r>
          <a:endParaRPr lang="en-US" sz="2000" kern="1200">
            <a:solidFill>
              <a:srgbClr val="000000"/>
            </a:solidFill>
            <a:latin typeface="Avenir Next LT Pro"/>
          </a:endParaRPr>
        </a:p>
      </dsp:txBody>
      <dsp:txXfrm>
        <a:off x="0" y="0"/>
        <a:ext cx="1479472" cy="2204029"/>
      </dsp:txXfrm>
    </dsp:sp>
    <dsp:sp modelId="{4F5F5FD4-873C-4022-A4CF-3AA3AE4D5D5A}">
      <dsp:nvSpPr>
        <dsp:cNvPr id="0" name=""/>
        <dsp:cNvSpPr/>
      </dsp:nvSpPr>
      <dsp:spPr>
        <a:xfrm>
          <a:off x="1590433" y="34437"/>
          <a:ext cx="5806929" cy="688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0000"/>
              </a:solidFill>
              <a:latin typeface="Avenir Next LT Pro"/>
            </a:rPr>
            <a:t>No strong correlation between variables</a:t>
          </a:r>
        </a:p>
      </dsp:txBody>
      <dsp:txXfrm>
        <a:off x="1590433" y="34437"/>
        <a:ext cx="5806929" cy="688759"/>
      </dsp:txXfrm>
    </dsp:sp>
    <dsp:sp modelId="{3441087C-3B7F-4CAE-9BE9-F7E367A88D29}">
      <dsp:nvSpPr>
        <dsp:cNvPr id="0" name=""/>
        <dsp:cNvSpPr/>
      </dsp:nvSpPr>
      <dsp:spPr>
        <a:xfrm>
          <a:off x="1479472" y="723197"/>
          <a:ext cx="59178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11DB-3B36-4D62-8552-3AC414F8E79C}">
      <dsp:nvSpPr>
        <dsp:cNvPr id="0" name=""/>
        <dsp:cNvSpPr/>
      </dsp:nvSpPr>
      <dsp:spPr>
        <a:xfrm>
          <a:off x="1590433" y="757634"/>
          <a:ext cx="5806929" cy="688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0000"/>
              </a:solidFill>
              <a:latin typeface="Avenir Next LT Pro"/>
            </a:rPr>
            <a:t>+10K more income = +0.1 average stars</a:t>
          </a:r>
        </a:p>
      </dsp:txBody>
      <dsp:txXfrm>
        <a:off x="1590433" y="757634"/>
        <a:ext cx="5806929" cy="688759"/>
      </dsp:txXfrm>
    </dsp:sp>
    <dsp:sp modelId="{48BBA489-01D9-4048-BD91-0EADA9690C46}">
      <dsp:nvSpPr>
        <dsp:cNvPr id="0" name=""/>
        <dsp:cNvSpPr/>
      </dsp:nvSpPr>
      <dsp:spPr>
        <a:xfrm>
          <a:off x="1479472" y="1446394"/>
          <a:ext cx="59178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D4029-6D50-4B2D-8F5A-2EC3C672253B}">
      <dsp:nvSpPr>
        <dsp:cNvPr id="0" name=""/>
        <dsp:cNvSpPr/>
      </dsp:nvSpPr>
      <dsp:spPr>
        <a:xfrm>
          <a:off x="1590433" y="1480831"/>
          <a:ext cx="5806929" cy="688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0000"/>
              </a:solidFill>
              <a:latin typeface="Avenir Next LT Pro"/>
            </a:rPr>
            <a:t>Implies 3.4 is standard with 0 income</a:t>
          </a:r>
        </a:p>
      </dsp:txBody>
      <dsp:txXfrm>
        <a:off x="1590433" y="1480831"/>
        <a:ext cx="5806929" cy="688759"/>
      </dsp:txXfrm>
    </dsp:sp>
    <dsp:sp modelId="{05F5EAF1-773D-42ED-B834-19634480EF88}">
      <dsp:nvSpPr>
        <dsp:cNvPr id="0" name=""/>
        <dsp:cNvSpPr/>
      </dsp:nvSpPr>
      <dsp:spPr>
        <a:xfrm>
          <a:off x="1479472" y="2169591"/>
          <a:ext cx="59178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4F403-F35D-4897-AD4E-8F475D1F3C64}">
      <dsp:nvSpPr>
        <dsp:cNvPr id="0" name=""/>
        <dsp:cNvSpPr/>
      </dsp:nvSpPr>
      <dsp:spPr>
        <a:xfrm>
          <a:off x="0" y="2204029"/>
          <a:ext cx="73973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A3376-D175-42C8-B020-99AFA49918FF}">
      <dsp:nvSpPr>
        <dsp:cNvPr id="0" name=""/>
        <dsp:cNvSpPr/>
      </dsp:nvSpPr>
      <dsp:spPr>
        <a:xfrm>
          <a:off x="0" y="2204029"/>
          <a:ext cx="1479472" cy="2204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353535"/>
              </a:solidFill>
              <a:latin typeface="Avenir Next LT Pro"/>
            </a:rPr>
            <a:t>Further Breakdown</a:t>
          </a:r>
          <a:endParaRPr lang="en-US" sz="2000" kern="1200">
            <a:solidFill>
              <a:srgbClr val="000000"/>
            </a:solidFill>
            <a:latin typeface="Avenir Next LT Pro"/>
          </a:endParaRPr>
        </a:p>
      </dsp:txBody>
      <dsp:txXfrm>
        <a:off x="0" y="2204029"/>
        <a:ext cx="1479472" cy="2204029"/>
      </dsp:txXfrm>
    </dsp:sp>
    <dsp:sp modelId="{DFEA042C-C86F-433E-84CE-62EE89D5CB10}">
      <dsp:nvSpPr>
        <dsp:cNvPr id="0" name=""/>
        <dsp:cNvSpPr/>
      </dsp:nvSpPr>
      <dsp:spPr>
        <a:xfrm>
          <a:off x="1590433" y="2255255"/>
          <a:ext cx="5806929" cy="1024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0000"/>
              </a:solidFill>
              <a:latin typeface="Avenir Next LT Pro"/>
            </a:rPr>
            <a:t>Look at High vs Low Ends</a:t>
          </a:r>
        </a:p>
      </dsp:txBody>
      <dsp:txXfrm>
        <a:off x="1590433" y="2255255"/>
        <a:ext cx="5806929" cy="1024529"/>
      </dsp:txXfrm>
    </dsp:sp>
    <dsp:sp modelId="{DF7100C2-199C-4822-870E-9FD50CA3A4DB}">
      <dsp:nvSpPr>
        <dsp:cNvPr id="0" name=""/>
        <dsp:cNvSpPr/>
      </dsp:nvSpPr>
      <dsp:spPr>
        <a:xfrm>
          <a:off x="1479472" y="3279784"/>
          <a:ext cx="59178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C788A-90AD-4D3D-B1BE-27AA0145F263}">
      <dsp:nvSpPr>
        <dsp:cNvPr id="0" name=""/>
        <dsp:cNvSpPr/>
      </dsp:nvSpPr>
      <dsp:spPr>
        <a:xfrm>
          <a:off x="1590433" y="3331011"/>
          <a:ext cx="5806929" cy="1024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0000"/>
              </a:solidFill>
              <a:latin typeface="Avenir Next LT Pro"/>
            </a:rPr>
            <a:t>Anywhere where the relationship is stronger</a:t>
          </a:r>
        </a:p>
      </dsp:txBody>
      <dsp:txXfrm>
        <a:off x="1590433" y="3331011"/>
        <a:ext cx="5806929" cy="1024529"/>
      </dsp:txXfrm>
    </dsp:sp>
    <dsp:sp modelId="{5BCEDD1E-4CA4-424F-BD6E-C2D31FE0700A}">
      <dsp:nvSpPr>
        <dsp:cNvPr id="0" name=""/>
        <dsp:cNvSpPr/>
      </dsp:nvSpPr>
      <dsp:spPr>
        <a:xfrm>
          <a:off x="1479472" y="4355540"/>
          <a:ext cx="59178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b0e66728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b0e66728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1b0e66728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b0e66728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b0e667286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1b0e667286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9123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a8ca229e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31a8ca229e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a8ca229ed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31a8ca229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b16b6c26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b16b6c26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1b16b6c26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b0e6672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b0e667286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1b0e667286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b0e66728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b0e667286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1b0e667286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a8ca229ed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31a8ca229e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a8ca229ed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31a8ca229e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a8ca229ed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31a8ca229e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b0e66728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b0e66728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31b0e66728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b0e6672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b0e667286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31b0e667286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1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3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campus">
  <p:cSld name="Title Slide-campu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0" descr="Aerial view of campus with lake in foreground"/>
          <p:cNvPicPr preferRelativeResize="0"/>
          <p:nvPr/>
        </p:nvPicPr>
        <p:blipFill rotWithShape="1">
          <a:blip r:embed="rId2">
            <a:alphaModFix/>
          </a:blip>
          <a:srcRect l="6688" t="9203" r="10063"/>
          <a:stretch/>
        </p:blipFill>
        <p:spPr>
          <a:xfrm>
            <a:off x="1270746" y="1132044"/>
            <a:ext cx="7873254" cy="572595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324710" y="6010853"/>
            <a:ext cx="3248966" cy="295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64000" rIns="91425" bIns="640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/>
          <p:nvPr/>
        </p:nvSpPr>
        <p:spPr>
          <a:xfrm>
            <a:off x="342901" y="5557137"/>
            <a:ext cx="353642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80308" y="12961"/>
            <a:ext cx="3101228" cy="2197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365750" rIns="91425" bIns="2743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1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7"/>
          <p:cNvSpPr txBox="1">
            <a:spLocks noGrp="1"/>
          </p:cNvSpPr>
          <p:nvPr>
            <p:ph type="body" idx="1"/>
          </p:nvPr>
        </p:nvSpPr>
        <p:spPr>
          <a:xfrm>
            <a:off x="342901" y="1825625"/>
            <a:ext cx="41719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4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47"/>
          <p:cNvSpPr txBox="1">
            <a:spLocks noGrp="1"/>
          </p:cNvSpPr>
          <p:nvPr>
            <p:ph type="body" idx="3"/>
          </p:nvPr>
        </p:nvSpPr>
        <p:spPr>
          <a:xfrm>
            <a:off x="0" y="6559073"/>
            <a:ext cx="1272143" cy="2746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64000" rIns="274300" bIns="640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7"/>
          <p:cNvSpPr txBox="1">
            <a:spLocks noGrp="1"/>
          </p:cNvSpPr>
          <p:nvPr>
            <p:ph type="title"/>
          </p:nvPr>
        </p:nvSpPr>
        <p:spPr>
          <a:xfrm>
            <a:off x="342900" y="1043870"/>
            <a:ext cx="817245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0018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red">
  <p:cSld name="Section Header_red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8234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7"/>
          <p:cNvSpPr/>
          <p:nvPr/>
        </p:nvSpPr>
        <p:spPr>
          <a:xfrm>
            <a:off x="0" y="1024128"/>
            <a:ext cx="8372475" cy="58256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1"/>
          </p:nvPr>
        </p:nvSpPr>
        <p:spPr>
          <a:xfrm>
            <a:off x="1114425" y="4226929"/>
            <a:ext cx="3948113" cy="35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E8E8E8"/>
                </a:solidFill>
              </a:defRPr>
            </a:lvl1pPr>
            <a:lvl2pPr marL="914400" lvl="1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2pPr>
            <a:lvl3pPr marL="1371600" lvl="2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3pPr>
            <a:lvl4pPr marL="1828800" lvl="3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4pPr>
            <a:lvl5pPr marL="2286000" lvl="4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/>
          <p:nvPr/>
        </p:nvSpPr>
        <p:spPr>
          <a:xfrm>
            <a:off x="6535674" y="1024128"/>
            <a:ext cx="1836801" cy="5833872"/>
          </a:xfrm>
          <a:custGeom>
            <a:avLst/>
            <a:gdLst/>
            <a:ahLst/>
            <a:cxnLst/>
            <a:rect l="l" t="t" r="r" b="b"/>
            <a:pathLst>
              <a:path w="3290316" h="6193766" extrusionOk="0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rgbClr val="930309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7"/>
          <p:cNvSpPr/>
          <p:nvPr/>
        </p:nvSpPr>
        <p:spPr>
          <a:xfrm>
            <a:off x="1114426" y="4007404"/>
            <a:ext cx="353642" cy="94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7"/>
          <p:cNvSpPr/>
          <p:nvPr/>
        </p:nvSpPr>
        <p:spPr>
          <a:xfrm>
            <a:off x="8530101" y="10026"/>
            <a:ext cx="528175" cy="1024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2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8698" y="232253"/>
            <a:ext cx="456123" cy="71676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7"/>
          <p:cNvSpPr txBox="1">
            <a:spLocks noGrp="1"/>
          </p:cNvSpPr>
          <p:nvPr>
            <p:ph type="title"/>
          </p:nvPr>
        </p:nvSpPr>
        <p:spPr>
          <a:xfrm>
            <a:off x="1114425" y="2506366"/>
            <a:ext cx="6209402" cy="137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4496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1 column">
  <p:cSld name="Title and Content_1 colum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342900" y="419100"/>
            <a:ext cx="81724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000"/>
              <a:buFont typeface="Arial"/>
              <a:buNone/>
              <a:defRPr>
                <a:solidFill>
                  <a:srgbClr val="35353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ftr" idx="11"/>
          </p:nvPr>
        </p:nvSpPr>
        <p:spPr>
          <a:xfrm>
            <a:off x="342900" y="6451627"/>
            <a:ext cx="9117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/>
          <p:nvPr/>
        </p:nvSpPr>
        <p:spPr>
          <a:xfrm>
            <a:off x="371476" y="1625704"/>
            <a:ext cx="353642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1114425" y="1840448"/>
            <a:ext cx="7258050" cy="444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53535"/>
              </a:buClr>
              <a:buSzPts val="2200"/>
              <a:buFont typeface="Arial"/>
              <a:buChar char="•"/>
              <a:defRPr sz="2200">
                <a:solidFill>
                  <a:srgbClr val="353535"/>
                </a:solidFill>
              </a:defRPr>
            </a:lvl1pPr>
            <a:lvl2pPr marL="914400" lvl="1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575"/>
              <a:buChar char="•"/>
              <a:defRPr sz="1575"/>
            </a:lvl2pPr>
            <a:lvl3pPr marL="1371600" lvl="2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575"/>
              <a:buChar char="•"/>
              <a:defRPr sz="1575"/>
            </a:lvl3pPr>
            <a:lvl4pPr marL="1828800" lvl="3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575"/>
              <a:buChar char="•"/>
              <a:defRPr sz="1575"/>
            </a:lvl4pPr>
            <a:lvl5pPr marL="2286000" lvl="4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575"/>
              <a:buChar char="•"/>
              <a:defRPr sz="1575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0" y="6542915"/>
            <a:ext cx="6395020" cy="350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64000" rIns="91425" bIns="91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050"/>
              <a:buChar char="•"/>
              <a:defRPr sz="1050"/>
            </a:lvl2pPr>
            <a:lvl3pPr marL="1371600" lvl="2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050"/>
              <a:buChar char="•"/>
              <a:defRPr sz="1050"/>
            </a:lvl3pPr>
            <a:lvl4pPr marL="1828800" lvl="3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050"/>
              <a:buChar char="•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53535"/>
              </a:buClr>
              <a:buSzPts val="1050"/>
              <a:buChar char="•"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6924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light">
  <p:cSld name="Title Slide_ligh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/>
          <p:nvPr/>
        </p:nvSpPr>
        <p:spPr>
          <a:xfrm>
            <a:off x="638917" y="3218871"/>
            <a:ext cx="353642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3"/>
          <p:cNvSpPr/>
          <p:nvPr/>
        </p:nvSpPr>
        <p:spPr>
          <a:xfrm>
            <a:off x="0" y="5733907"/>
            <a:ext cx="9144000" cy="11240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3"/>
          <p:cNvSpPr txBox="1">
            <a:spLocks noGrp="1"/>
          </p:cNvSpPr>
          <p:nvPr>
            <p:ph type="body" idx="1"/>
          </p:nvPr>
        </p:nvSpPr>
        <p:spPr>
          <a:xfrm>
            <a:off x="638917" y="3519489"/>
            <a:ext cx="6250685" cy="70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980"/>
              <a:buNone/>
              <a:defRPr sz="2200">
                <a:solidFill>
                  <a:srgbClr val="575757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body" idx="2"/>
          </p:nvPr>
        </p:nvSpPr>
        <p:spPr>
          <a:xfrm>
            <a:off x="638917" y="5953913"/>
            <a:ext cx="7733559" cy="52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40"/>
              <a:buNone/>
              <a:defRPr sz="16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title"/>
          </p:nvPr>
        </p:nvSpPr>
        <p:spPr>
          <a:xfrm>
            <a:off x="638916" y="905689"/>
            <a:ext cx="6250685" cy="210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Arial"/>
              <a:buNone/>
              <a:defRPr sz="3400">
                <a:solidFill>
                  <a:srgbClr val="35353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4549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1 column">
  <p:cSld name="1_Title and Content_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>
            <a:spLocks noGrp="1"/>
          </p:cNvSpPr>
          <p:nvPr>
            <p:ph type="title"/>
          </p:nvPr>
        </p:nvSpPr>
        <p:spPr>
          <a:xfrm>
            <a:off x="371475" y="457200"/>
            <a:ext cx="8001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000"/>
              <a:buFont typeface="Arial"/>
              <a:buNone/>
              <a:defRPr>
                <a:solidFill>
                  <a:srgbClr val="35353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0" y="6555610"/>
            <a:ext cx="795440" cy="31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64000" rIns="91425" bIns="640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/>
          <p:nvPr/>
        </p:nvSpPr>
        <p:spPr>
          <a:xfrm>
            <a:off x="371476" y="1625704"/>
            <a:ext cx="353642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"/>
          </p:nvPr>
        </p:nvSpPr>
        <p:spPr>
          <a:xfrm>
            <a:off x="1114425" y="1840448"/>
            <a:ext cx="7258050" cy="444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5433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980"/>
              <a:buFont typeface="Arial"/>
              <a:buChar char="•"/>
              <a:defRPr sz="2200">
                <a:solidFill>
                  <a:srgbClr val="353535"/>
                </a:solidFill>
              </a:defRPr>
            </a:lvl1pPr>
            <a:lvl2pPr marL="914400" lvl="1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2pPr>
            <a:lvl3pPr marL="1371600" lvl="2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3pPr>
            <a:lvl4pPr marL="1828800" lvl="3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4pPr>
            <a:lvl5pPr marL="2286000" lvl="4" indent="-32861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2"/>
          </p:nvPr>
        </p:nvSpPr>
        <p:spPr>
          <a:xfrm>
            <a:off x="0" y="6542915"/>
            <a:ext cx="6395020" cy="350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64000" rIns="91425" bIns="91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lt1"/>
                </a:solidFill>
              </a:defRPr>
            </a:lvl1pPr>
            <a:lvl2pPr marL="914400" lvl="1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2pPr>
            <a:lvl3pPr marL="1371600" lvl="2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472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"/>
          <p:cNvSpPr txBox="1">
            <a:spLocks noGrp="1"/>
          </p:cNvSpPr>
          <p:nvPr>
            <p:ph type="ftr" idx="11"/>
          </p:nvPr>
        </p:nvSpPr>
        <p:spPr>
          <a:xfrm>
            <a:off x="0" y="6555610"/>
            <a:ext cx="795440" cy="31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64000" rIns="91425" bIns="640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title"/>
          </p:nvPr>
        </p:nvSpPr>
        <p:spPr>
          <a:xfrm>
            <a:off x="0" y="-193040"/>
            <a:ext cx="800100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844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2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5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39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2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7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52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5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  <p:sldLayoutId id="2147484026" r:id="rId15"/>
    <p:sldLayoutId id="2147484027" r:id="rId16"/>
    <p:sldLayoutId id="2147484028" r:id="rId17"/>
    <p:sldLayoutId id="2147484029" r:id="rId18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24.svg"/><Relationship Id="rId4" Type="http://schemas.openxmlformats.org/officeDocument/2006/relationships/diagramData" Target="../diagrams/data3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zipatlas.com/us/pa/city-comparison/highest-median-household-income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l="10120"/>
          <a:stretch/>
        </p:blipFill>
        <p:spPr>
          <a:xfrm>
            <a:off x="1271400" y="1102300"/>
            <a:ext cx="7872598" cy="57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"/>
          <p:cNvSpPr txBox="1">
            <a:spLocks noGrp="1"/>
          </p:cNvSpPr>
          <p:nvPr>
            <p:ph type="body" idx="1"/>
          </p:nvPr>
        </p:nvSpPr>
        <p:spPr>
          <a:xfrm>
            <a:off x="324710" y="6010853"/>
            <a:ext cx="3248966" cy="4616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64000" rIns="91425" bIns="64000" anchor="t" anchorCtr="0">
            <a:spAutoFit/>
          </a:bodyPr>
          <a:lstStyle/>
          <a:p>
            <a:pPr marL="0" indent="0">
              <a:spcBef>
                <a:spcPts val="0"/>
              </a:spcBef>
            </a:pPr>
            <a:r>
              <a:rPr lang="en-US">
                <a:latin typeface="Avenir Next LT Pro"/>
              </a:rPr>
              <a:t>Group 3: Nisha, Charlie, Akshada, Kyle, and Jared</a:t>
            </a:r>
          </a:p>
        </p:txBody>
      </p:sp>
      <p:sp>
        <p:nvSpPr>
          <p:cNvPr id="192" name="Google Shape;192;p2"/>
          <p:cNvSpPr txBox="1">
            <a:spLocks noGrp="1"/>
          </p:cNvSpPr>
          <p:nvPr>
            <p:ph type="title"/>
          </p:nvPr>
        </p:nvSpPr>
        <p:spPr>
          <a:xfrm>
            <a:off x="360166" y="294800"/>
            <a:ext cx="7280014" cy="17542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365750" rIns="91425" bIns="2743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rial"/>
              <a:buNone/>
            </a:pPr>
            <a:r>
              <a:rPr lang="en-US" sz="4000">
                <a:latin typeface="Avenir Next LT Pro"/>
              </a:rPr>
              <a:t>Pennsylvania Household Income vs Restaurant Ratings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260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262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4" name="Isosceles Triangle 283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29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4" name="Google Shape;254;g31b0e667286_0_2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rmAutofit/>
          </a:bodyPr>
          <a:lstStyle/>
          <a:p>
            <a:pPr marL="0" lvl="0" indent="0" algn="ctr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000" spc="-150">
                <a:solidFill>
                  <a:schemeClr val="bg1"/>
                </a:solidFill>
                <a:latin typeface="Avenir Next LT Pro"/>
              </a:rPr>
              <a:t>Scatter Plot Analysis</a:t>
            </a: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6" name="Google Shape;256;g31b0e667286_0_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1975" y="626940"/>
            <a:ext cx="7846795" cy="38645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b0e667286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Looking at the Numbers</a:t>
            </a:r>
            <a:endParaRPr lang="en-US" sz="4000">
              <a:ea typeface="Calibri Light"/>
              <a:cs typeface="Calibri Light"/>
            </a:endParaRPr>
          </a:p>
        </p:txBody>
      </p:sp>
      <p:pic>
        <p:nvPicPr>
          <p:cNvPr id="265" name="Google Shape;265;g31b0e667286_0_11" descr="magnifying glass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4275" y="5088343"/>
            <a:ext cx="1125571" cy="10875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3" name="Google Shape;263;g31b0e667286_0_11">
            <a:extLst>
              <a:ext uri="{FF2B5EF4-FFF2-40B4-BE49-F238E27FC236}">
                <a16:creationId xmlns:a16="http://schemas.microsoft.com/office/drawing/2014/main" id="{83220646-8BC9-46FA-50FA-82FEEC14D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5768109"/>
              </p:ext>
            </p:extLst>
          </p:nvPr>
        </p:nvGraphicFramePr>
        <p:xfrm>
          <a:off x="862598" y="2116976"/>
          <a:ext cx="7220684" cy="2792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57" name="Graphic 256" descr="Bar chart with solid fill">
            <a:extLst>
              <a:ext uri="{FF2B5EF4-FFF2-40B4-BE49-F238E27FC236}">
                <a16:creationId xmlns:a16="http://schemas.microsoft.com/office/drawing/2014/main" id="{B4211910-B3CD-D8FC-9FFD-45FA8383B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43710" y="517517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b0e667286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Looking at the Numbers</a:t>
            </a:r>
            <a:endParaRPr lang="en-US" sz="4000">
              <a:ea typeface="Calibri Light"/>
              <a:cs typeface="Calibri Light"/>
            </a:endParaRPr>
          </a:p>
        </p:txBody>
      </p:sp>
      <p:sp>
        <p:nvSpPr>
          <p:cNvPr id="264" name="Google Shape;264;g31b0e667286_0_1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274300" tIns="64000" rIns="91425" bIns="91425" anchor="ctr" anchorCtr="0">
            <a:sp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3" name="Google Shape;263;g31b0e667286_0_11">
            <a:extLst>
              <a:ext uri="{FF2B5EF4-FFF2-40B4-BE49-F238E27FC236}">
                <a16:creationId xmlns:a16="http://schemas.microsoft.com/office/drawing/2014/main" id="{83220646-8BC9-46FA-50FA-82FEEC14D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213309"/>
              </p:ext>
            </p:extLst>
          </p:nvPr>
        </p:nvGraphicFramePr>
        <p:xfrm>
          <a:off x="607833" y="1827784"/>
          <a:ext cx="7397363" cy="440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602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a8ca229ed_0_26"/>
          <p:cNvSpPr txBox="1">
            <a:spLocks noGrp="1"/>
          </p:cNvSpPr>
          <p:nvPr>
            <p:ph type="title"/>
          </p:nvPr>
        </p:nvSpPr>
        <p:spPr>
          <a:xfrm>
            <a:off x="198304" y="315817"/>
            <a:ext cx="81724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000"/>
              <a:buFont typeface="Arial"/>
              <a:buNone/>
            </a:pPr>
            <a:r>
              <a:rPr lang="en-US" sz="4000">
                <a:latin typeface="Avenir Next LT Pro"/>
              </a:rPr>
              <a:t>Highest Income Cities</a:t>
            </a:r>
          </a:p>
        </p:txBody>
      </p:sp>
      <p:sp>
        <p:nvSpPr>
          <p:cNvPr id="271" name="Google Shape;271;g31a8ca229ed_0_26"/>
          <p:cNvSpPr txBox="1">
            <a:spLocks noGrp="1"/>
          </p:cNvSpPr>
          <p:nvPr>
            <p:ph type="body" idx="1"/>
          </p:nvPr>
        </p:nvSpPr>
        <p:spPr>
          <a:xfrm>
            <a:off x="189894" y="1821451"/>
            <a:ext cx="8182581" cy="446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venir Next LT Pro"/>
              </a:rPr>
              <a:t>Cities with Income &gt; $150,000</a:t>
            </a:r>
            <a:endParaRPr lang="en-US" sz="1750">
              <a:latin typeface="Avenir Next LT Pro"/>
            </a:endParaRPr>
          </a:p>
        </p:txBody>
      </p:sp>
      <p:pic>
        <p:nvPicPr>
          <p:cNvPr id="273" name="Google Shape;273;g31a8ca229e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458" y="2267956"/>
            <a:ext cx="6395101" cy="44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1a8ca229ed_0_26"/>
          <p:cNvSpPr txBox="1"/>
          <p:nvPr/>
        </p:nvSpPr>
        <p:spPr>
          <a:xfrm>
            <a:off x="7089037" y="3515009"/>
            <a:ext cx="10617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53535"/>
                </a:solidFill>
                <a:latin typeface="Avenir Next LT Pro"/>
              </a:rPr>
              <a:t>Average Rating: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53535"/>
                </a:solidFill>
                <a:latin typeface="Avenir Next LT Pro"/>
              </a:rPr>
              <a:t>3.684 Stars</a:t>
            </a:r>
            <a:endParaRPr sz="1300">
              <a:solidFill>
                <a:srgbClr val="353535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a8ca229ed_0_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000"/>
              <a:buFont typeface="Arial"/>
              <a:buNone/>
            </a:pPr>
            <a:r>
              <a:rPr lang="en-US" sz="4000">
                <a:latin typeface="Calibri Light"/>
                <a:ea typeface="Calibri Light"/>
                <a:cs typeface="Calibri Light"/>
              </a:rPr>
              <a:t>Lowest Income Cities</a:t>
            </a:r>
          </a:p>
        </p:txBody>
      </p:sp>
      <p:sp>
        <p:nvSpPr>
          <p:cNvPr id="280" name="Google Shape;280;g31a8ca229ed_0_32"/>
          <p:cNvSpPr txBox="1">
            <a:spLocks noGrp="1"/>
          </p:cNvSpPr>
          <p:nvPr>
            <p:ph type="body" idx="1"/>
          </p:nvPr>
        </p:nvSpPr>
        <p:spPr>
          <a:xfrm>
            <a:off x="500182" y="1827784"/>
            <a:ext cx="7872293" cy="445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venir Next LT Pro"/>
              </a:rPr>
              <a:t>Cities with Income &lt; $82,000</a:t>
            </a: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75"/>
          </a:p>
        </p:txBody>
      </p:sp>
      <p:sp>
        <p:nvSpPr>
          <p:cNvPr id="281" name="Google Shape;281;g31a8ca229ed_0_32"/>
          <p:cNvSpPr txBox="1">
            <a:spLocks noGrp="1"/>
          </p:cNvSpPr>
          <p:nvPr>
            <p:ph type="body" idx="2"/>
          </p:nvPr>
        </p:nvSpPr>
        <p:spPr>
          <a:xfrm>
            <a:off x="0" y="6558120"/>
            <a:ext cx="6376023" cy="30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64000" rIns="91425" bIns="91425" anchor="ctr" anchorCtr="0">
            <a:spAutoFit/>
          </a:bodyPr>
          <a:lstStyle/>
          <a:p>
            <a:pPr>
              <a:buNone/>
            </a:pPr>
            <a:endParaRPr lang="en-US"/>
          </a:p>
        </p:txBody>
      </p:sp>
      <p:sp>
        <p:nvSpPr>
          <p:cNvPr id="282" name="Google Shape;282;g31a8ca229ed_0_32"/>
          <p:cNvSpPr txBox="1"/>
          <p:nvPr/>
        </p:nvSpPr>
        <p:spPr>
          <a:xfrm>
            <a:off x="7076372" y="3553003"/>
            <a:ext cx="10617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53535"/>
                </a:solidFill>
                <a:latin typeface="Avenir Next LT Pro"/>
              </a:rPr>
              <a:t>Average Rating: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53535"/>
                </a:solidFill>
                <a:latin typeface="Avenir Next LT Pro"/>
              </a:rPr>
              <a:t>3.520 Stars</a:t>
            </a:r>
            <a:endParaRPr sz="1300">
              <a:solidFill>
                <a:srgbClr val="353535"/>
              </a:solidFill>
              <a:latin typeface="Avenir Next LT Pro"/>
            </a:endParaRPr>
          </a:p>
        </p:txBody>
      </p:sp>
      <p:pic>
        <p:nvPicPr>
          <p:cNvPr id="283" name="Google Shape;283;g31a8ca229ed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29" y="2227475"/>
            <a:ext cx="6577463" cy="43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b16b6c269_1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venir Next LT Pro"/>
              </a:rPr>
              <a:t>Cumulative Averages</a:t>
            </a:r>
          </a:p>
        </p:txBody>
      </p:sp>
      <p:sp>
        <p:nvSpPr>
          <p:cNvPr id="290" name="Google Shape;290;g31b16b6c269_1_0"/>
          <p:cNvSpPr txBox="1">
            <a:spLocks noGrp="1"/>
          </p:cNvSpPr>
          <p:nvPr>
            <p:ph type="body" idx="1"/>
          </p:nvPr>
        </p:nvSpPr>
        <p:spPr>
          <a:xfrm>
            <a:off x="203587" y="2024090"/>
            <a:ext cx="4373700" cy="45222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lvl="0" indent="-368300" algn="l" rtl="0">
              <a:spcBef>
                <a:spcPts val="750"/>
              </a:spcBef>
              <a:spcAft>
                <a:spcPts val="0"/>
              </a:spcAft>
              <a:buSzPts val="2200"/>
              <a:buChar char="●"/>
            </a:pPr>
            <a:r>
              <a:rPr lang="en-US" sz="2400">
                <a:latin typeface="Avenir Next LT Pro"/>
              </a:rPr>
              <a:t>The cumulative average rating is </a:t>
            </a:r>
            <a:r>
              <a:rPr lang="en-US" sz="2400" b="1">
                <a:latin typeface="Avenir Next LT Pro"/>
              </a:rPr>
              <a:t>higher</a:t>
            </a:r>
            <a:r>
              <a:rPr lang="en-US" sz="2400">
                <a:latin typeface="Avenir Next LT Pro"/>
              </a:rPr>
              <a:t> than the average rating in </a:t>
            </a:r>
            <a:r>
              <a:rPr lang="en-US" sz="2400" b="1">
                <a:latin typeface="Avenir Next LT Pro"/>
              </a:rPr>
              <a:t>both </a:t>
            </a:r>
            <a:r>
              <a:rPr lang="en-US" sz="2400">
                <a:latin typeface="Avenir Next LT Pro"/>
              </a:rPr>
              <a:t>the highest and lowest income cities.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>
                <a:latin typeface="Avenir Next LT Pro"/>
              </a:rPr>
              <a:t>The cities with the highest average ratings fall between these two groups.</a:t>
            </a:r>
          </a:p>
        </p:txBody>
      </p:sp>
      <p:pic>
        <p:nvPicPr>
          <p:cNvPr id="292" name="Google Shape;292;g31b16b6c26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18" y="5394066"/>
            <a:ext cx="3852152" cy="78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1b16b6c26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151" y="1716266"/>
            <a:ext cx="4036211" cy="40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b0e667286_0_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venir Next LT Pro"/>
              </a:rPr>
              <a:t>Conclusion and Next Steps</a:t>
            </a:r>
          </a:p>
        </p:txBody>
      </p:sp>
      <p:sp>
        <p:nvSpPr>
          <p:cNvPr id="300" name="Google Shape;300;g31b0e667286_0_19"/>
          <p:cNvSpPr txBox="1">
            <a:spLocks noGrp="1"/>
          </p:cNvSpPr>
          <p:nvPr>
            <p:ph type="body" idx="1"/>
          </p:nvPr>
        </p:nvSpPr>
        <p:spPr>
          <a:xfrm>
            <a:off x="341870" y="1916437"/>
            <a:ext cx="7258050" cy="4446053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76200" lvl="0" indent="0" algn="l" rtl="0"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venir Next LT Pro"/>
              </a:rPr>
              <a:t>Too weak of correlation to be material</a:t>
            </a:r>
            <a:endParaRPr lang="en-US"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venir Next LT Pro"/>
              </a:rPr>
              <a:t>Business expansion complications</a:t>
            </a:r>
          </a:p>
          <a:p>
            <a:pPr marL="533400" lvl="1" indent="0">
              <a:spcBef>
                <a:spcPts val="0"/>
              </a:spcBef>
              <a:buSzPts val="2400"/>
              <a:buNone/>
            </a:pPr>
            <a:endParaRPr lang="en-US" sz="2400">
              <a:solidFill>
                <a:srgbClr val="000000"/>
              </a:solidFill>
              <a:latin typeface="Avenir Next LT Pro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venir Next LT Pro"/>
              </a:rPr>
              <a:t>Other factors not included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venir Next LT Pro"/>
              </a:rPr>
              <a:t>Tourism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venir Next LT Pro"/>
              </a:rPr>
              <a:t>Restaurant types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venir Next LT Pro"/>
              </a:rPr>
              <a:t>Integrity of reviews</a:t>
            </a:r>
          </a:p>
          <a:p>
            <a:pPr marL="533400" lvl="1" indent="0">
              <a:spcBef>
                <a:spcPts val="0"/>
              </a:spcBef>
              <a:buSzPts val="2400"/>
              <a:buNone/>
            </a:pPr>
            <a:endParaRPr lang="en-US" sz="2400">
              <a:solidFill>
                <a:srgbClr val="000000"/>
              </a:solidFill>
              <a:latin typeface="Avenir Next LT Pro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venir Next LT Pro"/>
              </a:rPr>
              <a:t>Next Steps: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venir Next LT Pro"/>
              </a:rPr>
              <a:t>Strengthen restaurant categories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venir Next LT Pro"/>
              </a:rPr>
              <a:t>Factor in cost of living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venir Next LT Pro"/>
              </a:rPr>
              <a:t>Different Data Collection</a:t>
            </a: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venir Next LT Pro"/>
              </a:rPr>
              <a:t>Onsite vs. online reviews</a:t>
            </a:r>
          </a:p>
        </p:txBody>
      </p:sp>
      <p:pic>
        <p:nvPicPr>
          <p:cNvPr id="302" name="Google Shape;302;g31b0e667286_0_19" descr="target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624" y="419111"/>
            <a:ext cx="1548472" cy="158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4000">
                <a:latin typeface="Avenir Next LT Pro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b0e667286_0_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3250" indent="-514350">
              <a:lnSpc>
                <a:spcPct val="200000"/>
              </a:lnSpc>
              <a:buSzPts val="2200"/>
              <a:buAutoNum type="arabicPeriod"/>
            </a:pPr>
            <a:r>
              <a:rPr lang="en-US" sz="2400">
                <a:latin typeface="Avenir Next LT Pro"/>
              </a:rPr>
              <a:t>Planning and Background</a:t>
            </a:r>
            <a:endParaRPr lang="en-US" sz="2400"/>
          </a:p>
          <a:p>
            <a:pPr marL="60325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>
                <a:latin typeface="Avenir Next LT Pro"/>
              </a:rPr>
              <a:t>Analysis</a:t>
            </a:r>
          </a:p>
          <a:p>
            <a:pPr marL="60325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>
                <a:latin typeface="Avenir Next LT Pro"/>
              </a:rPr>
              <a:t>Conclusion</a:t>
            </a:r>
          </a:p>
        </p:txBody>
      </p:sp>
      <p:sp>
        <p:nvSpPr>
          <p:cNvPr id="201" name="Google Shape;201;g31b0e667286_0_39"/>
          <p:cNvSpPr txBox="1">
            <a:spLocks noGrp="1"/>
          </p:cNvSpPr>
          <p:nvPr>
            <p:ph type="title"/>
          </p:nvPr>
        </p:nvSpPr>
        <p:spPr>
          <a:xfrm>
            <a:off x="342900" y="905454"/>
            <a:ext cx="8172600" cy="646316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venir Next LT Pro"/>
              </a:rPr>
              <a:t>Agenda</a:t>
            </a:r>
          </a:p>
        </p:txBody>
      </p:sp>
      <p:pic>
        <p:nvPicPr>
          <p:cNvPr id="3" name="Graphic 2" descr="List with solid fill">
            <a:extLst>
              <a:ext uri="{FF2B5EF4-FFF2-40B4-BE49-F238E27FC236}">
                <a16:creationId xmlns:a16="http://schemas.microsoft.com/office/drawing/2014/main" id="{F151FA6B-CEF6-B8D0-7C85-A730E5F7D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3533" y="1828666"/>
            <a:ext cx="2945219" cy="29452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a8ca229ed_0_14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0" tIns="45700" rIns="91425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Arial"/>
              <a:buNone/>
            </a:pPr>
            <a:r>
              <a:rPr lang="en-US" sz="4000">
                <a:latin typeface="Avenir Next LT Pro"/>
              </a:rPr>
              <a:t>Planning</a:t>
            </a:r>
          </a:p>
        </p:txBody>
      </p:sp>
      <p:pic>
        <p:nvPicPr>
          <p:cNvPr id="9" name="Graphic 8" descr="Blueprint with solid fill">
            <a:extLst>
              <a:ext uri="{FF2B5EF4-FFF2-40B4-BE49-F238E27FC236}">
                <a16:creationId xmlns:a16="http://schemas.microsoft.com/office/drawing/2014/main" id="{A9CCA76E-6DF0-98F8-3075-4091ED496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126" y="2695212"/>
            <a:ext cx="2174358" cy="21743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Fork and knife outline">
            <a:extLst>
              <a:ext uri="{FF2B5EF4-FFF2-40B4-BE49-F238E27FC236}">
                <a16:creationId xmlns:a16="http://schemas.microsoft.com/office/drawing/2014/main" id="{4974DD19-C93A-07CE-0F08-BF0F2D92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6023" y="1421880"/>
            <a:ext cx="2228876" cy="221621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-466581" y="634019"/>
            <a:ext cx="5942038" cy="1072378"/>
          </a:xfrm>
        </p:spPr>
        <p:txBody>
          <a:bodyPr spcFirstLastPara="1" vert="horz" lIns="228600" tIns="228600" rIns="228600" bIns="228600" rtlCol="0" anchor="ctr" anchorCtr="0">
            <a:no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</a:pPr>
            <a:r>
              <a:rPr lang="en-US" sz="4000" u="none" strike="noStrike" spc="-150">
                <a:latin typeface="Avenir Next LT Pro"/>
                <a:sym typeface="Arial"/>
              </a:rPr>
              <a:t>Business Question</a:t>
            </a:r>
            <a:endParaRPr lang="en-US" sz="4000" u="none" strike="noStrike" spc="-150">
              <a:latin typeface="Avenir Next LT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1DC2C-1414-F3C3-3B81-50AEB6B9138B}"/>
              </a:ext>
            </a:extLst>
          </p:cNvPr>
          <p:cNvSpPr txBox="1"/>
          <p:nvPr/>
        </p:nvSpPr>
        <p:spPr>
          <a:xfrm>
            <a:off x="1146904" y="1750265"/>
            <a:ext cx="4326332" cy="46962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114300" lvl="0" indent="-22860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400" b="0" i="0" u="none" strike="noStrike" kern="1200" cap="none">
                <a:solidFill>
                  <a:schemeClr val="tx1"/>
                </a:solidFill>
                <a:latin typeface="Avenir Next LT Pro"/>
                <a:ea typeface="+mn-ea"/>
                <a:cs typeface="+mn-cs"/>
                <a:sym typeface="Arial"/>
              </a:rPr>
              <a:t>Exploring the relationship between average median household income by cities in Pennsylvania and average Yelp ratings.</a:t>
            </a:r>
            <a:endParaRPr lang="en-US" sz="2400" kern="1200">
              <a:solidFill>
                <a:schemeClr val="tx1"/>
              </a:solidFill>
              <a:latin typeface="Avenir Next LT Pro"/>
              <a:ea typeface="+mn-ea"/>
              <a:cs typeface="+mn-cs"/>
            </a:endParaRPr>
          </a:p>
          <a:p>
            <a:pPr marL="457200" lvl="0" indent="-22860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400" b="0" i="0" u="none" strike="noStrike" kern="1200" cap="none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marL="114300" lvl="0" indent="-22860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400" b="1" i="0" u="none" strike="noStrike" kern="1200" cap="none">
                <a:solidFill>
                  <a:schemeClr val="tx1"/>
                </a:solidFill>
                <a:latin typeface="Avenir Next LT Pro"/>
                <a:ea typeface="+mn-ea"/>
                <a:cs typeface="+mn-cs"/>
                <a:sym typeface="Arial"/>
              </a:rPr>
              <a:t>Stockholder insights:</a:t>
            </a:r>
            <a:endParaRPr lang="en-US" sz="2400" b="1" i="0" u="none" strike="noStrike" kern="1200" cap="none">
              <a:solidFill>
                <a:schemeClr val="tx1"/>
              </a:solidFill>
              <a:latin typeface="Avenir Next LT Pro"/>
              <a:ea typeface="+mn-ea"/>
              <a:cs typeface="+mn-cs"/>
            </a:endParaRPr>
          </a:p>
          <a:p>
            <a:pPr marL="457200" lvl="0" indent="-22860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400" b="0" i="0" u="none" strike="noStrike" kern="1200" cap="none">
                <a:solidFill>
                  <a:schemeClr val="tx1"/>
                </a:solidFill>
                <a:latin typeface="Avenir Next LT Pro"/>
                <a:ea typeface="+mn-ea"/>
                <a:cs typeface="+mn-cs"/>
                <a:sym typeface="Arial"/>
              </a:rPr>
              <a:t>Customer Preferences</a:t>
            </a:r>
            <a:endParaRPr lang="en-US" sz="2400" b="0" i="0" u="none" strike="noStrike" kern="1200" cap="none">
              <a:solidFill>
                <a:schemeClr val="tx1"/>
              </a:solidFill>
              <a:latin typeface="Avenir Next LT Pro"/>
              <a:ea typeface="+mn-ea"/>
              <a:cs typeface="+mn-cs"/>
            </a:endParaRPr>
          </a:p>
          <a:p>
            <a:pPr marL="457200" lvl="0" indent="-22860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400" b="0" i="0" u="none" strike="noStrike" kern="1200" cap="none">
                <a:solidFill>
                  <a:schemeClr val="tx1"/>
                </a:solidFill>
                <a:latin typeface="Avenir Next LT Pro"/>
                <a:ea typeface="+mn-ea"/>
                <a:cs typeface="+mn-cs"/>
                <a:sym typeface="Arial"/>
              </a:rPr>
              <a:t>Expansion Opportunities</a:t>
            </a:r>
            <a:endParaRPr lang="en-US" sz="2400" b="0" i="0" u="none" strike="noStrike" kern="1200" cap="none">
              <a:solidFill>
                <a:schemeClr val="tx1"/>
              </a:solidFill>
              <a:latin typeface="Avenir Next LT Pro"/>
              <a:ea typeface="+mn-ea"/>
              <a:cs typeface="+mn-cs"/>
            </a:endParaRPr>
          </a:p>
          <a:p>
            <a:pPr marL="457200" indent="-22860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b="0" i="0" u="none" strike="noStrike" kern="1200" cap="none">
              <a:solidFill>
                <a:srgbClr val="FFFFFE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4" name="Graphic 3" descr="Money outline">
            <a:extLst>
              <a:ext uri="{FF2B5EF4-FFF2-40B4-BE49-F238E27FC236}">
                <a16:creationId xmlns:a16="http://schemas.microsoft.com/office/drawing/2014/main" id="{A2526253-079E-53AB-CCEC-A96B6C65B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1189" y="4043124"/>
            <a:ext cx="2258314" cy="22456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6853238"/>
            <a:chOff x="-417513" y="0"/>
            <a:chExt cx="12584114" cy="6853238"/>
          </a:xfrm>
        </p:grpSpPr>
        <p:sp>
          <p:nvSpPr>
            <p:cNvPr id="294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8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21" name="Rectangle 320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3" y="0"/>
            <a:ext cx="9438087" cy="6853238"/>
            <a:chOff x="-417513" y="0"/>
            <a:chExt cx="12584114" cy="6853238"/>
          </a:xfrm>
        </p:grpSpPr>
        <p:sp>
          <p:nvSpPr>
            <p:cNvPr id="324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2" name="Google Shape;222;g31a8ca229ed_0_2"/>
          <p:cNvSpPr txBox="1">
            <a:spLocks noGrp="1"/>
          </p:cNvSpPr>
          <p:nvPr>
            <p:ph type="title"/>
          </p:nvPr>
        </p:nvSpPr>
        <p:spPr>
          <a:xfrm>
            <a:off x="678657" y="795527"/>
            <a:ext cx="7866411" cy="1190912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>
                <a:srgbClr val="353535"/>
              </a:buClr>
              <a:buSzPts val="3000"/>
            </a:pPr>
            <a:r>
              <a:rPr lang="en-US" sz="4000" spc="-150">
                <a:solidFill>
                  <a:schemeClr val="tx2"/>
                </a:solidFill>
              </a:rPr>
              <a:t>Hypothesis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2250281"/>
            <a:ext cx="3719489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FFCD7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6" name="Google Shape;223;g31a8ca229ed_0_2">
            <a:extLst>
              <a:ext uri="{FF2B5EF4-FFF2-40B4-BE49-F238E27FC236}">
                <a16:creationId xmlns:a16="http://schemas.microsoft.com/office/drawing/2014/main" id="{B6121F68-BA2C-DDF9-6EE7-82E975E21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6156643"/>
              </p:ext>
            </p:extLst>
          </p:nvPr>
        </p:nvGraphicFramePr>
        <p:xfrm>
          <a:off x="4785527" y="2228850"/>
          <a:ext cx="3771696" cy="369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A group of light bulbs with different colored circles&#10;&#10;Description automatically generated">
            <a:extLst>
              <a:ext uri="{FF2B5EF4-FFF2-40B4-BE49-F238E27FC236}">
                <a16:creationId xmlns:a16="http://schemas.microsoft.com/office/drawing/2014/main" id="{9CCFFB3D-99F1-8ED3-A234-A17502E22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838" y="2394283"/>
            <a:ext cx="3354912" cy="33929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a8ca229ed_0_8"/>
          <p:cNvSpPr txBox="1">
            <a:spLocks noGrp="1"/>
          </p:cNvSpPr>
          <p:nvPr>
            <p:ph type="body" idx="1"/>
          </p:nvPr>
        </p:nvSpPr>
        <p:spPr>
          <a:xfrm>
            <a:off x="342904" y="1540664"/>
            <a:ext cx="4697535" cy="438933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 marL="228600" lvl="0" indent="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65A1EC"/>
              </a:buClr>
              <a:buSzPct val="110000"/>
              <a:buNone/>
            </a:pPr>
            <a:endParaRPr lang="en-US" sz="2400">
              <a:latin typeface="Avenir Next LT Pro"/>
            </a:endParaRPr>
          </a:p>
          <a:p>
            <a:pPr marL="914400" lvl="1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65A1EC"/>
              </a:buClr>
              <a:buSzPct val="110000"/>
            </a:pPr>
            <a:endParaRPr lang="en-US" sz="2400">
              <a:latin typeface="Avenir Next LT Pro"/>
            </a:endParaRPr>
          </a:p>
          <a:p>
            <a:pPr marL="685800" lvl="0" indent="-4572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65A1EC"/>
              </a:buClr>
              <a:buSzPct val="110000"/>
            </a:pPr>
            <a:r>
              <a:rPr lang="en-US" sz="2400">
                <a:latin typeface="Avenir Next LT Pro"/>
              </a:rPr>
              <a:t>Median Household Income</a:t>
            </a:r>
          </a:p>
          <a:p>
            <a:pPr marL="1143000" lvl="1" indent="-4572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65A1EC"/>
              </a:buClr>
              <a:buSzPct val="110000"/>
            </a:pPr>
            <a:r>
              <a:rPr lang="en-US" sz="2400">
                <a:latin typeface="Avenir Next LT Pro"/>
              </a:rPr>
              <a:t>Used Zipatlas.com to locate Pennsylvania income data</a:t>
            </a:r>
          </a:p>
          <a:p>
            <a:pPr marL="1143000" lvl="1" indent="-4572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65A1EC"/>
              </a:buClr>
              <a:buSzPct val="110000"/>
            </a:pPr>
            <a:r>
              <a:rPr lang="en-US" sz="2400">
                <a:latin typeface="Avenir Next LT Pro"/>
              </a:rPr>
              <a:t>Filtered by city to find each cities median household income</a:t>
            </a:r>
          </a:p>
          <a:p>
            <a:pPr marL="1143000" lvl="1" indent="-4572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65A1EC"/>
              </a:buClr>
              <a:buSzPct val="110000"/>
            </a:pPr>
            <a:r>
              <a:rPr lang="en-US" sz="2400">
                <a:latin typeface="Avenir Next LT Pro"/>
              </a:rPr>
              <a:t>Imported data into excel file with each city median household income data</a:t>
            </a: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65A1EC"/>
              </a:buClr>
              <a:buSzPct val="110000"/>
            </a:pPr>
            <a:endParaRPr lang="en-US" sz="140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65A1EC"/>
              </a:buClr>
              <a:buSzPct val="110000"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05AB9-DE8D-21D3-CD12-F5F31A41C08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-1" y="6523240"/>
            <a:ext cx="5996067" cy="346657"/>
          </a:xfrm>
        </p:spPr>
        <p:txBody>
          <a:bodyPr/>
          <a:lstStyle/>
          <a:p>
            <a:endParaRPr lang="en-US" sz="1050" u="sng">
              <a:solidFill>
                <a:schemeClr val="bg1"/>
              </a:solidFill>
              <a:latin typeface="Avenir Next LT Pro"/>
            </a:endParaRPr>
          </a:p>
          <a:p>
            <a:endParaRPr lang="en-US"/>
          </a:p>
        </p:txBody>
      </p:sp>
      <p:sp>
        <p:nvSpPr>
          <p:cNvPr id="229" name="Google Shape;229;g31a8ca229ed_0_8"/>
          <p:cNvSpPr txBox="1">
            <a:spLocks noGrp="1"/>
          </p:cNvSpPr>
          <p:nvPr>
            <p:ph type="title"/>
          </p:nvPr>
        </p:nvSpPr>
        <p:spPr>
          <a:xfrm>
            <a:off x="342900" y="613266"/>
            <a:ext cx="8172450" cy="480131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Autofit/>
          </a:bodyPr>
          <a:lstStyle/>
          <a:p>
            <a:pPr marL="0" lvl="0" indent="0" defTabSz="914400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>
                <a:srgbClr val="353535"/>
              </a:buClr>
              <a:buSzPts val="3000"/>
            </a:pPr>
            <a:r>
              <a:rPr lang="en-US" sz="4000" spc="-150">
                <a:solidFill>
                  <a:schemeClr val="tx2"/>
                </a:solidFill>
                <a:latin typeface="Avenir Next LT Pro"/>
              </a:rPr>
              <a:t>Data Collection</a:t>
            </a:r>
          </a:p>
        </p:txBody>
      </p:sp>
      <p:pic>
        <p:nvPicPr>
          <p:cNvPr id="232" name="Google Shape;232;g31a8ca229ed_0_8"/>
          <p:cNvPicPr preferRelativeResize="0"/>
          <p:nvPr/>
        </p:nvPicPr>
        <p:blipFill>
          <a:blip r:embed="rId3"/>
          <a:srcRect l="-51" t="-570" r="-650" b="143"/>
          <a:stretch/>
        </p:blipFill>
        <p:spPr>
          <a:xfrm>
            <a:off x="4875956" y="2135386"/>
            <a:ext cx="4015412" cy="229889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49FC64-66A3-6B40-04EB-88AFA4755891}"/>
              </a:ext>
            </a:extLst>
          </p:cNvPr>
          <p:cNvSpPr txBox="1"/>
          <p:nvPr/>
        </p:nvSpPr>
        <p:spPr>
          <a:xfrm>
            <a:off x="120315" y="6566708"/>
            <a:ext cx="574982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solidFill>
                  <a:srgbClr val="FFFFFF"/>
                </a:solidFill>
                <a:latin typeface="Avenir Next LT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https://zipatlas.com/us/pa/city-comparison/highest-median-household-income.htm</a:t>
            </a:r>
            <a:r>
              <a:rPr lang="en-US" sz="1100" u="sng">
                <a:solidFill>
                  <a:schemeClr val="bg1"/>
                </a:solidFill>
                <a:latin typeface="Avenir Next LT Pro"/>
              </a:rPr>
              <a:t>l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58DF-92E5-6348-23DF-22D41FAC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Calibri Light"/>
                <a:cs typeface="Calibri Light"/>
              </a:rPr>
              <a:t>Yelp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EDCFC8-25FD-767A-2CB0-9F28CB233D38}"/>
              </a:ext>
            </a:extLst>
          </p:cNvPr>
          <p:cNvSpPr txBox="1"/>
          <p:nvPr/>
        </p:nvSpPr>
        <p:spPr>
          <a:xfrm>
            <a:off x="160377" y="2234098"/>
            <a:ext cx="1530453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Business 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606F8-E6E0-9ADA-63BF-8F522C8EA024}"/>
              </a:ext>
            </a:extLst>
          </p:cNvPr>
          <p:cNvSpPr txBox="1"/>
          <p:nvPr/>
        </p:nvSpPr>
        <p:spPr>
          <a:xfrm>
            <a:off x="1986129" y="2233569"/>
            <a:ext cx="1527048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Category 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DAF2C-4406-3E0B-1C24-3E5E9236DA74}"/>
              </a:ext>
            </a:extLst>
          </p:cNvPr>
          <p:cNvSpPr txBox="1"/>
          <p:nvPr/>
        </p:nvSpPr>
        <p:spPr>
          <a:xfrm>
            <a:off x="3808476" y="2233040"/>
            <a:ext cx="1527048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Review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F69CE5-7EB7-0A83-5263-1AFE49F11862}"/>
              </a:ext>
            </a:extLst>
          </p:cNvPr>
          <p:cNvSpPr txBox="1"/>
          <p:nvPr/>
        </p:nvSpPr>
        <p:spPr>
          <a:xfrm>
            <a:off x="5630823" y="2233040"/>
            <a:ext cx="1527048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User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1E66D-D073-C698-94F0-EB3BC592AA24}"/>
              </a:ext>
            </a:extLst>
          </p:cNvPr>
          <p:cNvSpPr txBox="1"/>
          <p:nvPr/>
        </p:nvSpPr>
        <p:spPr>
          <a:xfrm>
            <a:off x="64454" y="2671439"/>
            <a:ext cx="19612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Business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Postal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Review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Is Open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4BF830-8C9D-1472-A6D9-9FA34E5BE331}"/>
              </a:ext>
            </a:extLst>
          </p:cNvPr>
          <p:cNvSpPr txBox="1"/>
          <p:nvPr/>
        </p:nvSpPr>
        <p:spPr>
          <a:xfrm>
            <a:off x="1891079" y="2637483"/>
            <a:ext cx="196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Business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Category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A4F2FD-D22B-8C7E-E2AA-1FD5CBE62499}"/>
              </a:ext>
            </a:extLst>
          </p:cNvPr>
          <p:cNvSpPr txBox="1"/>
          <p:nvPr/>
        </p:nvSpPr>
        <p:spPr>
          <a:xfrm>
            <a:off x="3707150" y="2665516"/>
            <a:ext cx="19612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Review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Business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Useful Votes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Funny Votes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Cool Votes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F040DB-1DD5-21EB-1DA6-C5C9AC2C95ED}"/>
              </a:ext>
            </a:extLst>
          </p:cNvPr>
          <p:cNvSpPr txBox="1"/>
          <p:nvPr/>
        </p:nvSpPr>
        <p:spPr>
          <a:xfrm>
            <a:off x="7377100" y="2637483"/>
            <a:ext cx="196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Income</a:t>
            </a:r>
          </a:p>
        </p:txBody>
      </p:sp>
      <p:pic>
        <p:nvPicPr>
          <p:cNvPr id="3" name="Picture 2" descr="A red circle on a black background&#10;&#10;Description automatically generated">
            <a:extLst>
              <a:ext uri="{FF2B5EF4-FFF2-40B4-BE49-F238E27FC236}">
                <a16:creationId xmlns:a16="http://schemas.microsoft.com/office/drawing/2014/main" id="{DE02CD3D-B02B-BC3F-F580-C49AE583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30" y="4455683"/>
            <a:ext cx="3603142" cy="24020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5F2FAE-CAD1-1909-A6B3-DE8738F13E86}"/>
              </a:ext>
            </a:extLst>
          </p:cNvPr>
          <p:cNvSpPr txBox="1"/>
          <p:nvPr/>
        </p:nvSpPr>
        <p:spPr>
          <a:xfrm>
            <a:off x="7453170" y="2233040"/>
            <a:ext cx="1527048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Income Table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F6ECA-CC09-A4C4-069B-72CA44B833DA}"/>
              </a:ext>
            </a:extLst>
          </p:cNvPr>
          <p:cNvSpPr txBox="1"/>
          <p:nvPr/>
        </p:nvSpPr>
        <p:spPr>
          <a:xfrm>
            <a:off x="5630823" y="2642866"/>
            <a:ext cx="19612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Review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Yelping Since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Average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Various types of votes</a:t>
            </a:r>
          </a:p>
        </p:txBody>
      </p:sp>
    </p:spTree>
    <p:extLst>
      <p:ext uri="{BB962C8B-B14F-4D97-AF65-F5344CB8AC3E}">
        <p14:creationId xmlns:p14="http://schemas.microsoft.com/office/powerpoint/2010/main" val="74625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400"/>
              <a:buFont typeface="Arial"/>
              <a:buNone/>
            </a:pPr>
            <a:r>
              <a:rPr lang="en-US" sz="4000">
                <a:latin typeface="Avenir Next LT Pro"/>
              </a:rPr>
              <a:t>Analysis</a:t>
            </a:r>
          </a:p>
        </p:txBody>
      </p:sp>
      <p:pic>
        <p:nvPicPr>
          <p:cNvPr id="240" name="Google Shape;240;p9" descr="rising arrow chart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524" y="1284166"/>
            <a:ext cx="3239000" cy="32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b0e667286_0_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45700" rIns="91425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Challenges</a:t>
            </a:r>
          </a:p>
        </p:txBody>
      </p:sp>
      <p:graphicFrame>
        <p:nvGraphicFramePr>
          <p:cNvPr id="252" name="Google Shape;247;g31b0e667286_0_26">
            <a:extLst>
              <a:ext uri="{FF2B5EF4-FFF2-40B4-BE49-F238E27FC236}">
                <a16:creationId xmlns:a16="http://schemas.microsoft.com/office/drawing/2014/main" id="{F7F1F6A7-B5E1-FCEF-A7C4-7B51D408B31D}"/>
              </a:ext>
            </a:extLst>
          </p:cNvPr>
          <p:cNvGraphicFramePr/>
          <p:nvPr/>
        </p:nvGraphicFramePr>
        <p:xfrm>
          <a:off x="1114425" y="1840448"/>
          <a:ext cx="7258050" cy="4446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7" name="Graphic 46" descr="Magnifying glass with solid fill">
            <a:extLst>
              <a:ext uri="{FF2B5EF4-FFF2-40B4-BE49-F238E27FC236}">
                <a16:creationId xmlns:a16="http://schemas.microsoft.com/office/drawing/2014/main" id="{D64E0BA8-267B-66BA-34C0-FEA7090B84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5160" y="3206099"/>
            <a:ext cx="452135" cy="445802"/>
          </a:xfrm>
          <a:prstGeom prst="rect">
            <a:avLst/>
          </a:prstGeom>
        </p:spPr>
      </p:pic>
      <p:pic>
        <p:nvPicPr>
          <p:cNvPr id="48" name="Graphic 47" descr="Toggle with solid fill">
            <a:extLst>
              <a:ext uri="{FF2B5EF4-FFF2-40B4-BE49-F238E27FC236}">
                <a16:creationId xmlns:a16="http://schemas.microsoft.com/office/drawing/2014/main" id="{F7137B65-4F99-BBCF-61E9-5258D21061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00833" y="5492099"/>
            <a:ext cx="496461" cy="4964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On-screen Show (4:3)</PresentationFormat>
  <Paragraphs>113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Next LT Pro</vt:lpstr>
      <vt:lpstr>Calibri</vt:lpstr>
      <vt:lpstr>Calibri Light</vt:lpstr>
      <vt:lpstr>Rockwell</vt:lpstr>
      <vt:lpstr>Wingdings</vt:lpstr>
      <vt:lpstr>Atlas</vt:lpstr>
      <vt:lpstr>Pennsylvania Household Income vs Restaurant Ratings</vt:lpstr>
      <vt:lpstr>Agenda</vt:lpstr>
      <vt:lpstr>Planning</vt:lpstr>
      <vt:lpstr>Business Question</vt:lpstr>
      <vt:lpstr>Hypothesis</vt:lpstr>
      <vt:lpstr>Data Collection</vt:lpstr>
      <vt:lpstr>Yelp Data</vt:lpstr>
      <vt:lpstr>Analysis</vt:lpstr>
      <vt:lpstr>Challenges</vt:lpstr>
      <vt:lpstr>Scatter Plot Analysis</vt:lpstr>
      <vt:lpstr>Looking at the Numbers</vt:lpstr>
      <vt:lpstr>Looking at the Numbers</vt:lpstr>
      <vt:lpstr>Highest Income Cities</vt:lpstr>
      <vt:lpstr>Lowest Income Cities</vt:lpstr>
      <vt:lpstr>Cumulative Averages</vt:lpstr>
      <vt:lpstr>Conclusion and Next Steps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Jared Lenzendorf</dc:creator>
  <cp:lastModifiedBy>Akshada CHAUHAN</cp:lastModifiedBy>
  <cp:revision>2</cp:revision>
  <dcterms:created xsi:type="dcterms:W3CDTF">2024-08-19T20:34:53Z</dcterms:created>
  <dcterms:modified xsi:type="dcterms:W3CDTF">2024-12-02T19:15:43Z</dcterms:modified>
</cp:coreProperties>
</file>